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40"/>
  </p:notesMasterIdLst>
  <p:handoutMasterIdLst>
    <p:handoutMasterId r:id="rId41"/>
  </p:handoutMasterIdLst>
  <p:sldIdLst>
    <p:sldId id="325" r:id="rId3"/>
    <p:sldId id="328" r:id="rId4"/>
    <p:sldId id="363" r:id="rId5"/>
    <p:sldId id="330" r:id="rId6"/>
    <p:sldId id="331" r:id="rId7"/>
    <p:sldId id="333" r:id="rId8"/>
    <p:sldId id="332" r:id="rId9"/>
    <p:sldId id="334" r:id="rId10"/>
    <p:sldId id="335"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1" r:id="rId26"/>
    <p:sldId id="352" r:id="rId27"/>
    <p:sldId id="350" r:id="rId28"/>
    <p:sldId id="353" r:id="rId29"/>
    <p:sldId id="354" r:id="rId30"/>
    <p:sldId id="355" r:id="rId31"/>
    <p:sldId id="356" r:id="rId32"/>
    <p:sldId id="357" r:id="rId33"/>
    <p:sldId id="358" r:id="rId34"/>
    <p:sldId id="359" r:id="rId35"/>
    <p:sldId id="360" r:id="rId36"/>
    <p:sldId id="361" r:id="rId37"/>
    <p:sldId id="365" r:id="rId38"/>
    <p:sldId id="36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359" autoAdjust="0"/>
  </p:normalViewPr>
  <p:slideViewPr>
    <p:cSldViewPr snapToGrid="0">
      <p:cViewPr varScale="1">
        <p:scale>
          <a:sx n="85" d="100"/>
          <a:sy n="85" d="100"/>
        </p:scale>
        <p:origin x="1099" y="72"/>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08/20/2025</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why it may be helpful to look at higher ratings for veterans already rated at 100%</a:t>
            </a:r>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1181985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SMC for multiple extremity starts at L and M. </a:t>
            </a:r>
          </a:p>
          <a:p>
            <a:endParaRPr lang="en-US" dirty="0"/>
          </a:p>
          <a:p>
            <a:r>
              <a:rPr lang="en-US" dirty="0"/>
              <a:t>L is payable for both feet or one foot and one hand.</a:t>
            </a:r>
          </a:p>
          <a:p>
            <a:r>
              <a:rPr lang="en-US" dirty="0"/>
              <a:t>M is payable for both hands.</a:t>
            </a:r>
          </a:p>
        </p:txBody>
      </p:sp>
      <p:sp>
        <p:nvSpPr>
          <p:cNvPr id="4" name="Slide Number Placeholder 3"/>
          <p:cNvSpPr>
            <a:spLocks noGrp="1"/>
          </p:cNvSpPr>
          <p:nvPr>
            <p:ph type="sldNum" sz="quarter" idx="5"/>
          </p:nvPr>
        </p:nvSpPr>
        <p:spPr/>
        <p:txBody>
          <a:bodyPr/>
          <a:lstStyle/>
          <a:p>
            <a:fld id="{B75CB1D6-1628-43B1-98B7-79312696C38B}" type="slidenum">
              <a:rPr lang="en-US" smtClean="0"/>
              <a:t>13</a:t>
            </a:fld>
            <a:endParaRPr lang="en-US"/>
          </a:p>
        </p:txBody>
      </p:sp>
    </p:spTree>
    <p:extLst>
      <p:ext uri="{BB962C8B-B14F-4D97-AF65-F5344CB8AC3E}">
        <p14:creationId xmlns:p14="http://schemas.microsoft.com/office/powerpoint/2010/main" val="2812440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ct val="0"/>
              </a:spcBef>
              <a:buNone/>
            </a:pPr>
            <a:r>
              <a:rPr lang="en-US" altLang="en-US" dirty="0">
                <a:solidFill>
                  <a:srgbClr val="000000"/>
                </a:solidFill>
              </a:rPr>
              <a:t>A half step elevation means to increase the SMC level to the next higher rate or intermediate rate:  e.g.  from (L) to (L ½) or from (M ½) to (N).</a:t>
            </a:r>
          </a:p>
          <a:p>
            <a:pPr algn="ctr">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A full step elevation would be from (L) to (M) or from (M ½) to (N ½).</a:t>
            </a:r>
          </a:p>
          <a:p>
            <a:pPr marL="0" indent="0">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The principle is that SMC is elevated ½ step per joint level per extremity affected.</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14</a:t>
            </a:fld>
            <a:endParaRPr lang="en-US"/>
          </a:p>
        </p:txBody>
      </p:sp>
    </p:spTree>
    <p:extLst>
      <p:ext uri="{BB962C8B-B14F-4D97-AF65-F5344CB8AC3E}">
        <p14:creationId xmlns:p14="http://schemas.microsoft.com/office/powerpoint/2010/main" val="1802441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that the first two joint levels can be either loss or loss of use.  However, the highest joint level requires loss only (amputation so high that a prosthesis cannot be worn).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15</a:t>
            </a:fld>
            <a:endParaRPr lang="en-US"/>
          </a:p>
        </p:txBody>
      </p:sp>
    </p:spTree>
    <p:extLst>
      <p:ext uri="{BB962C8B-B14F-4D97-AF65-F5344CB8AC3E}">
        <p14:creationId xmlns:p14="http://schemas.microsoft.com/office/powerpoint/2010/main" val="3268907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this point muscles are no longer helping, and they are becoming atrophied or will. Ankylosis or paralysis can receive SMC as well.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16</a:t>
            </a:fld>
            <a:endParaRPr lang="en-US"/>
          </a:p>
        </p:txBody>
      </p:sp>
    </p:spTree>
    <p:extLst>
      <p:ext uri="{BB962C8B-B14F-4D97-AF65-F5344CB8AC3E}">
        <p14:creationId xmlns:p14="http://schemas.microsoft.com/office/powerpoint/2010/main" val="29714887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A </a:t>
            </a:r>
            <a:r>
              <a:rPr lang="en-US" altLang="en-US" sz="1200" b="1" u="sng" dirty="0">
                <a:solidFill>
                  <a:srgbClr val="000000"/>
                </a:solidFill>
              </a:rPr>
              <a:t>half step elevation </a:t>
            </a:r>
            <a:r>
              <a:rPr lang="en-US" altLang="en-US" sz="1200" dirty="0">
                <a:solidFill>
                  <a:srgbClr val="000000"/>
                </a:solidFill>
              </a:rPr>
              <a:t>is provided for an additional single disability or combination of disabilities independently ratable as 50 percent or more.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The 50% (P) elevation permits a </a:t>
            </a:r>
            <a:r>
              <a:rPr lang="en-US" altLang="en-US" sz="1200" b="1" u="sng" dirty="0">
                <a:solidFill>
                  <a:srgbClr val="000000"/>
                </a:solidFill>
              </a:rPr>
              <a:t>combination</a:t>
            </a:r>
            <a:r>
              <a:rPr lang="en-US" altLang="en-US" sz="1200" dirty="0">
                <a:solidFill>
                  <a:srgbClr val="000000"/>
                </a:solidFill>
              </a:rPr>
              <a:t> of disabilities, but the 100% (P) elevation requires a </a:t>
            </a:r>
            <a:r>
              <a:rPr lang="en-US" altLang="en-US" sz="1200" b="1" u="sng" dirty="0">
                <a:solidFill>
                  <a:srgbClr val="000000"/>
                </a:solidFill>
              </a:rPr>
              <a:t>single</a:t>
            </a:r>
            <a:r>
              <a:rPr lang="en-US" altLang="en-US" sz="1200" dirty="0">
                <a:solidFill>
                  <a:srgbClr val="000000"/>
                </a:solidFill>
              </a:rPr>
              <a:t> disability.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A full step elevation is provided if the veteran has an additional single disability independently ratable as 100 percent.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A veteran may only receive either the 50% or 100% (P) elevation </a:t>
            </a:r>
            <a:r>
              <a:rPr lang="en-US" altLang="en-US" sz="1200" b="1" u="sng" dirty="0">
                <a:solidFill>
                  <a:srgbClr val="000000"/>
                </a:solidFill>
              </a:rPr>
              <a:t>NOT BOTH</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17</a:t>
            </a:fld>
            <a:endParaRPr lang="en-US"/>
          </a:p>
        </p:txBody>
      </p:sp>
    </p:spTree>
    <p:extLst>
      <p:ext uri="{BB962C8B-B14F-4D97-AF65-F5344CB8AC3E}">
        <p14:creationId xmlns:p14="http://schemas.microsoft.com/office/powerpoint/2010/main" val="20154952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½ is awarded as there is a disability with a 50% rating. </a:t>
            </a:r>
          </a:p>
          <a:p>
            <a:pPr marL="228600" indent="-228600">
              <a:buAutoNum type="arabicPeriod"/>
            </a:pPr>
            <a:endParaRPr lang="en-US" dirty="0"/>
          </a:p>
          <a:p>
            <a:pPr marL="228600" indent="-228600">
              <a:buAutoNum type="arabicPeriod"/>
            </a:pPr>
            <a:r>
              <a:rPr lang="en-US" dirty="0"/>
              <a:t>½ is awarded as there is a combination of disabilities with a 50% rating.</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18</a:t>
            </a:fld>
            <a:endParaRPr lang="en-US"/>
          </a:p>
        </p:txBody>
      </p:sp>
    </p:spTree>
    <p:extLst>
      <p:ext uri="{BB962C8B-B14F-4D97-AF65-F5344CB8AC3E}">
        <p14:creationId xmlns:p14="http://schemas.microsoft.com/office/powerpoint/2010/main" val="18395410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 full is granted as there is a single rating of 100%. SMC K is also granted.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19</a:t>
            </a:fld>
            <a:endParaRPr lang="en-US"/>
          </a:p>
        </p:txBody>
      </p:sp>
    </p:spTree>
    <p:extLst>
      <p:ext uri="{BB962C8B-B14F-4D97-AF65-F5344CB8AC3E}">
        <p14:creationId xmlns:p14="http://schemas.microsoft.com/office/powerpoint/2010/main" val="14856241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Because the full step for heart disease is granted, PTSD can not be granted a half step.</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20</a:t>
            </a:fld>
            <a:endParaRPr lang="en-US"/>
          </a:p>
        </p:txBody>
      </p:sp>
    </p:spTree>
    <p:extLst>
      <p:ext uri="{BB962C8B-B14F-4D97-AF65-F5344CB8AC3E}">
        <p14:creationId xmlns:p14="http://schemas.microsoft.com/office/powerpoint/2010/main" val="13677883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rgbClr val="000000"/>
                </a:solidFill>
              </a:rPr>
              <a:t>NOTE:  </a:t>
            </a:r>
            <a:r>
              <a:rPr lang="en-US" altLang="en-US" sz="1200" dirty="0">
                <a:solidFill>
                  <a:srgbClr val="000000"/>
                </a:solidFill>
              </a:rPr>
              <a:t>Loss or loss of use of a hand is ALWAYS rated at least 60 percent.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22</a:t>
            </a:fld>
            <a:endParaRPr lang="en-US"/>
          </a:p>
        </p:txBody>
      </p:sp>
    </p:spTree>
    <p:extLst>
      <p:ext uri="{BB962C8B-B14F-4D97-AF65-F5344CB8AC3E}">
        <p14:creationId xmlns:p14="http://schemas.microsoft.com/office/powerpoint/2010/main" val="2099755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ct val="0"/>
              </a:spcBef>
              <a:buNone/>
            </a:pPr>
            <a:r>
              <a:rPr lang="en-US" altLang="en-US" dirty="0">
                <a:solidFill>
                  <a:srgbClr val="000000"/>
                </a:solidFill>
              </a:rPr>
              <a:t>1. Paraplegia entitles the veteran to SMC (O), even with a regimen of rehabilitation of bowel and bladder training and other measures such as a bowel management program.  </a:t>
            </a:r>
          </a:p>
          <a:p>
            <a:pPr marL="0" indent="0">
              <a:spcBef>
                <a:spcPct val="0"/>
              </a:spcBef>
              <a:buNone/>
            </a:pPr>
            <a:endParaRPr lang="en-US" altLang="en-US" dirty="0">
              <a:solidFill>
                <a:srgbClr val="000000"/>
              </a:solidFill>
            </a:endParaRPr>
          </a:p>
          <a:p>
            <a:pPr marL="1482725" indent="-1482725">
              <a:spcBef>
                <a:spcPct val="0"/>
              </a:spcBef>
              <a:buNone/>
            </a:pPr>
            <a:r>
              <a:rPr lang="en-US" altLang="en-US" sz="1200" b="1" dirty="0">
                <a:solidFill>
                  <a:srgbClr val="000000"/>
                </a:solidFill>
              </a:rPr>
              <a:t>2. Conditions entitling to two SMC codes rated (L) to (N): </a:t>
            </a:r>
            <a:r>
              <a:rPr lang="en-US" altLang="en-US" sz="1200" dirty="0">
                <a:solidFill>
                  <a:srgbClr val="000000"/>
                </a:solidFill>
              </a:rPr>
              <a:t>Must be separate and distinct disabilities but can be losses resulting from a common etiological agent, for example, one injury or rheumatoid arthritis.</a:t>
            </a:r>
          </a:p>
          <a:p>
            <a:pPr marL="1482725" indent="-1482725">
              <a:spcBef>
                <a:spcPct val="0"/>
              </a:spcBef>
              <a:buNone/>
            </a:pPr>
            <a:endParaRPr lang="en-US" altLang="en-US" sz="1200" dirty="0">
              <a:solidFill>
                <a:srgbClr val="000000"/>
              </a:solidFill>
            </a:endParaRPr>
          </a:p>
          <a:p>
            <a:pPr marL="0" indent="0">
              <a:spcBef>
                <a:spcPct val="0"/>
              </a:spcBef>
              <a:buNone/>
            </a:pPr>
            <a:r>
              <a:rPr lang="en-US" altLang="en-US" sz="1200" dirty="0">
                <a:solidFill>
                  <a:srgbClr val="000000"/>
                </a:solidFill>
              </a:rPr>
              <a:t>4. Once a veteran is entitled to SMC (O), SMC (K) no longer applies. </a:t>
            </a:r>
            <a:r>
              <a:rPr lang="en-US" altLang="en-US" sz="1200" b="1" dirty="0">
                <a:solidFill>
                  <a:srgbClr val="000000"/>
                </a:solidFill>
              </a:rPr>
              <a:t>There is no SMC (O ½)  or SMC (O)+(K)</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24</a:t>
            </a:fld>
            <a:endParaRPr lang="en-US"/>
          </a:p>
        </p:txBody>
      </p:sp>
    </p:spTree>
    <p:extLst>
      <p:ext uri="{BB962C8B-B14F-4D97-AF65-F5344CB8AC3E}">
        <p14:creationId xmlns:p14="http://schemas.microsoft.com/office/powerpoint/2010/main" val="1177038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Visit the VA website to see all 2025 SMC rates.</a:t>
            </a:r>
          </a:p>
          <a:p>
            <a:r>
              <a:rPr lang="en-US" dirty="0"/>
              <a:t>Rates are subject to COLA adjustments</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5</a:t>
            </a:fld>
            <a:endParaRPr lang="en-US"/>
          </a:p>
        </p:txBody>
      </p:sp>
    </p:spTree>
    <p:extLst>
      <p:ext uri="{BB962C8B-B14F-4D97-AF65-F5344CB8AC3E}">
        <p14:creationId xmlns:p14="http://schemas.microsoft.com/office/powerpoint/2010/main" val="3118349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solidFill>
              </a:rPr>
              <a:t>In other words, even if the A&amp;A was used to determine SMC (O) entitlement, it can also be used to determine SMC (R) entitlement.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prstClr val="black"/>
                </a:solidFill>
              </a:rPr>
              <a:t>NOTE: </a:t>
            </a:r>
            <a:r>
              <a:rPr lang="en-US" sz="1200" dirty="0">
                <a:solidFill>
                  <a:prstClr val="black"/>
                </a:solidFill>
              </a:rPr>
              <a:t>SMC (R) is only paid when the veteran is not hospitalized at the government’s expense.</a:t>
            </a:r>
          </a:p>
        </p:txBody>
      </p:sp>
      <p:sp>
        <p:nvSpPr>
          <p:cNvPr id="4" name="Slide Number Placeholder 3"/>
          <p:cNvSpPr>
            <a:spLocks noGrp="1"/>
          </p:cNvSpPr>
          <p:nvPr>
            <p:ph type="sldNum" sz="quarter" idx="5"/>
          </p:nvPr>
        </p:nvSpPr>
        <p:spPr/>
        <p:txBody>
          <a:bodyPr/>
          <a:lstStyle/>
          <a:p>
            <a:fld id="{B75CB1D6-1628-43B1-98B7-79312696C38B}" type="slidenum">
              <a:rPr lang="en-US" smtClean="0"/>
              <a:t>29</a:t>
            </a:fld>
            <a:endParaRPr lang="en-US"/>
          </a:p>
        </p:txBody>
      </p:sp>
    </p:spTree>
    <p:extLst>
      <p:ext uri="{BB962C8B-B14F-4D97-AF65-F5344CB8AC3E}">
        <p14:creationId xmlns:p14="http://schemas.microsoft.com/office/powerpoint/2010/main" val="2221257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Always talk to your veterans to determine if any claims for ancillary benefits should be filed</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35</a:t>
            </a:fld>
            <a:endParaRPr lang="en-US"/>
          </a:p>
        </p:txBody>
      </p:sp>
    </p:spTree>
    <p:extLst>
      <p:ext uri="{BB962C8B-B14F-4D97-AF65-F5344CB8AC3E}">
        <p14:creationId xmlns:p14="http://schemas.microsoft.com/office/powerpoint/2010/main" val="425348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1. </a:t>
            </a:r>
            <a:r>
              <a:rPr lang="en-US" altLang="en-US" sz="1200" b="1" dirty="0">
                <a:solidFill>
                  <a:srgbClr val="000000"/>
                </a:solidFill>
              </a:rPr>
              <a:t>Loss of use of a hand: </a:t>
            </a:r>
            <a:r>
              <a:rPr lang="en-US" altLang="en-US" sz="1200" b="0" dirty="0">
                <a:solidFill>
                  <a:srgbClr val="000000"/>
                </a:solidFill>
              </a:rPr>
              <a:t>There </a:t>
            </a:r>
            <a:r>
              <a:rPr lang="en-US" altLang="en-US" sz="1200" dirty="0">
                <a:solidFill>
                  <a:srgbClr val="000000"/>
                </a:solidFill>
              </a:rPr>
              <a:t>will be no function remaining other than the area to be served by the amputation stump for the use of a suitable prosthetic appliance.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a:t>
            </a:r>
            <a:r>
              <a:rPr lang="en-US" altLang="en-US" sz="1200" dirty="0">
                <a:solidFill>
                  <a:srgbClr val="000000"/>
                </a:solidFill>
              </a:rPr>
              <a:t>Can the veteran pick up small objects such as paper clips or coins?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	- Can he/she oppose the index finger to the thumb?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	- Can he/she button clothing, open an envelope, or use a screwdriver?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000000"/>
                </a:solidFill>
              </a:rPr>
              <a:t>	- </a:t>
            </a:r>
            <a:r>
              <a:rPr lang="en-US" dirty="0"/>
              <a:t>Ankylosis = frozen joint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en-US" sz="1200" b="1" dirty="0">
                <a:solidFill>
                  <a:srgbClr val="000000"/>
                </a:solidFill>
              </a:rPr>
              <a:t>Loss of use of a foot:</a:t>
            </a:r>
            <a:r>
              <a:rPr lang="en-US" sz="1200" dirty="0">
                <a:solidFill>
                  <a:srgbClr val="000000"/>
                </a:solidFill>
              </a:rPr>
              <a:t> </a:t>
            </a:r>
            <a:r>
              <a:rPr lang="en-US" altLang="en-US" sz="1200" dirty="0">
                <a:solidFill>
                  <a:srgbClr val="000000"/>
                </a:solidFill>
              </a:rPr>
              <a:t> The same criteria for the loss of use of a hand would apply.</a:t>
            </a:r>
          </a:p>
          <a:p>
            <a:pPr marL="0" indent="0">
              <a:spcBef>
                <a:spcPct val="0"/>
              </a:spcBef>
              <a:buNone/>
            </a:pPr>
            <a:r>
              <a:rPr lang="en-US" dirty="0"/>
              <a:t>	- </a:t>
            </a:r>
            <a:r>
              <a:rPr lang="en-US" sz="1200" dirty="0">
                <a:solidFill>
                  <a:srgbClr val="000000"/>
                </a:solidFill>
              </a:rPr>
              <a:t>F</a:t>
            </a:r>
            <a:r>
              <a:rPr lang="en-US" altLang="en-US" sz="1200" dirty="0">
                <a:solidFill>
                  <a:srgbClr val="000000"/>
                </a:solidFill>
              </a:rPr>
              <a:t>unction is assessed with the elements of balance and propulsion.</a:t>
            </a:r>
          </a:p>
          <a:p>
            <a:pPr marL="0" indent="0">
              <a:spcBef>
                <a:spcPct val="0"/>
              </a:spcBef>
              <a:buNone/>
            </a:pPr>
            <a:r>
              <a:rPr lang="en-US" altLang="en-US" sz="1200" dirty="0">
                <a:solidFill>
                  <a:srgbClr val="000000"/>
                </a:solidFill>
              </a:rPr>
              <a:t>	- Can the veteran raise the heel off the floor?</a:t>
            </a:r>
          </a:p>
          <a:p>
            <a:pPr marL="0" indent="0">
              <a:spcBef>
                <a:spcPct val="0"/>
              </a:spcBef>
              <a:buNone/>
            </a:pPr>
            <a:r>
              <a:rPr lang="en-US" altLang="en-US" sz="1200" dirty="0">
                <a:solidFill>
                  <a:srgbClr val="000000"/>
                </a:solidFill>
              </a:rPr>
              <a:t>	- Can he/she push off with the ball of the foot?</a:t>
            </a:r>
          </a:p>
          <a:p>
            <a:pPr marL="0" indent="0">
              <a:spcBef>
                <a:spcPct val="0"/>
              </a:spcBef>
              <a:buNone/>
            </a:pPr>
            <a:endParaRPr lang="en-US" altLang="en-US" sz="1200" dirty="0">
              <a:solidFill>
                <a:srgbClr val="000000"/>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dirty="0">
                <a:solidFill>
                  <a:srgbClr val="000000"/>
                </a:solidFill>
              </a:rPr>
              <a:t>3. </a:t>
            </a:r>
            <a:r>
              <a:rPr lang="en-US" altLang="en-US" sz="1200" b="1" dirty="0">
                <a:solidFill>
                  <a:srgbClr val="000000"/>
                </a:solidFill>
              </a:rPr>
              <a:t>Blindness:</a:t>
            </a:r>
            <a:r>
              <a:rPr lang="en-US" altLang="en-US" sz="1200" dirty="0">
                <a:solidFill>
                  <a:srgbClr val="000000"/>
                </a:solidFill>
              </a:rPr>
              <a:t> </a:t>
            </a:r>
            <a:r>
              <a:rPr lang="en-US" baseline="0" dirty="0"/>
              <a:t> When there is an inability to recognize test letters from one foot away.</a:t>
            </a:r>
          </a:p>
          <a:p>
            <a:pPr marL="0" marR="0" lvl="0" indent="0" algn="l" defTabSz="914400" rtl="0" eaLnBrk="1" fontAlgn="auto" latinLnBrk="0" hangingPunct="1">
              <a:lnSpc>
                <a:spcPct val="100000"/>
              </a:lnSpc>
              <a:spcBef>
                <a:spcPct val="0"/>
              </a:spcBef>
              <a:spcAft>
                <a:spcPts val="0"/>
              </a:spcAft>
              <a:buClrTx/>
              <a:buSzTx/>
              <a:buFontTx/>
              <a:buNone/>
              <a:tabLst/>
              <a:defRPr/>
            </a:pPr>
            <a:r>
              <a:rPr lang="en-US" baseline="0" dirty="0"/>
              <a:t>	- Perception of objects, hand movements, or counting fingers cannot be recognized from 3 feet away.</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dirty="0">
                <a:solidFill>
                  <a:srgbClr val="000000"/>
                </a:solidFill>
              </a:rPr>
              <a:t>4. </a:t>
            </a:r>
            <a:r>
              <a:rPr lang="en-US" altLang="en-US" sz="1200" b="1" dirty="0">
                <a:solidFill>
                  <a:srgbClr val="000000"/>
                </a:solidFill>
              </a:rPr>
              <a:t>Loss of use of the both buttocks:</a:t>
            </a:r>
            <a:r>
              <a:rPr lang="en-US" altLang="en-US" sz="1200" dirty="0">
                <a:solidFill>
                  <a:srgbClr val="000000"/>
                </a:solidFill>
              </a:rPr>
              <a:t> </a:t>
            </a:r>
            <a:r>
              <a:rPr lang="en-US" altLang="en-US" sz="1200" baseline="0" dirty="0">
                <a:solidFill>
                  <a:srgbClr val="000000"/>
                </a:solidFill>
              </a:rPr>
              <a:t>The is s</a:t>
            </a:r>
            <a:r>
              <a:rPr lang="en-US" baseline="0" dirty="0"/>
              <a:t>evere damage to muscle group, bilaterally. Its impossible for the person to rise without assistance from a sitting position and to maintain standing.</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sz="1200" baseline="0" dirty="0">
              <a:solidFill>
                <a:srgbClr val="000000"/>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dirty="0">
                <a:solidFill>
                  <a:srgbClr val="000000"/>
                </a:solidFill>
              </a:rPr>
              <a:t>5. </a:t>
            </a:r>
            <a:r>
              <a:rPr lang="en-US" altLang="en-US" sz="1200" b="1" dirty="0">
                <a:solidFill>
                  <a:srgbClr val="000000"/>
                </a:solidFill>
              </a:rPr>
              <a:t>Bilateral Deafness:</a:t>
            </a:r>
            <a:r>
              <a:rPr lang="en-US" altLang="en-US" sz="1200" dirty="0">
                <a:solidFill>
                  <a:srgbClr val="000000"/>
                </a:solidFill>
              </a:rPr>
              <a:t> </a:t>
            </a:r>
            <a:r>
              <a:rPr lang="en-US" baseline="0" dirty="0"/>
              <a:t>Absence of air and bone conduction.</a:t>
            </a:r>
            <a:endParaRPr lang="en-US" sz="1200" baseline="0" dirty="0">
              <a:solidFill>
                <a:schemeClr val="tx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sz="1200" baseline="0" dirty="0">
              <a:solidFill>
                <a:schemeClr val="tx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200" dirty="0">
                <a:solidFill>
                  <a:srgbClr val="000000"/>
                </a:solidFill>
              </a:rPr>
              <a:t>6. </a:t>
            </a:r>
            <a:r>
              <a:rPr lang="en-US" altLang="en-US" sz="1200" b="1" dirty="0">
                <a:solidFill>
                  <a:srgbClr val="000000"/>
                </a:solidFill>
              </a:rPr>
              <a:t>Aphonia:</a:t>
            </a:r>
            <a:r>
              <a:rPr lang="en-US" altLang="en-US" sz="1200" dirty="0">
                <a:solidFill>
                  <a:srgbClr val="000000"/>
                </a:solidFill>
              </a:rPr>
              <a:t> The loss of voice and no longer able to</a:t>
            </a:r>
            <a:r>
              <a:rPr lang="en-US" baseline="0" dirty="0"/>
              <a:t> communica</a:t>
            </a:r>
            <a:r>
              <a:rPr lang="en-US" dirty="0"/>
              <a:t>te by speech .</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7. </a:t>
            </a:r>
            <a:r>
              <a:rPr lang="en-US" sz="1200" b="1" dirty="0">
                <a:solidFill>
                  <a:srgbClr val="000000"/>
                </a:solidFill>
              </a:rPr>
              <a:t>L</a:t>
            </a:r>
            <a:r>
              <a:rPr lang="en-US" b="1" i="0" dirty="0">
                <a:solidFill>
                  <a:srgbClr val="111111"/>
                </a:solidFill>
                <a:effectLst/>
                <a:latin typeface="Roboto" panose="02000000000000000000" pitchFamily="2" charset="0"/>
              </a:rPr>
              <a:t>oss of a creative organ: </a:t>
            </a:r>
            <a:r>
              <a:rPr lang="en-US" b="0" i="0" dirty="0">
                <a:solidFill>
                  <a:srgbClr val="111111"/>
                </a:solidFill>
                <a:effectLst/>
                <a:latin typeface="Roboto" panose="02000000000000000000" pitchFamily="2" charset="0"/>
              </a:rPr>
              <a:t>Any reproductive organ to include penises, testicles, uteri, ovaries, and </a:t>
            </a:r>
            <a:r>
              <a:rPr lang="en-US" sz="1200" b="0" i="0" dirty="0">
                <a:solidFill>
                  <a:srgbClr val="111111"/>
                </a:solidFill>
                <a:effectLst/>
                <a:latin typeface="Roboto" panose="02000000000000000000" pitchFamily="2" charset="0"/>
              </a:rPr>
              <a:t>F</a:t>
            </a:r>
            <a:r>
              <a:rPr lang="en-US" dirty="0"/>
              <a:t>emale sexual arousal disorder.</a:t>
            </a:r>
            <a:endParaRPr lang="en-US" b="0" i="0" dirty="0">
              <a:solidFill>
                <a:srgbClr val="111111"/>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111111"/>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11111"/>
                </a:solidFill>
                <a:effectLst/>
                <a:latin typeface="Roboto" panose="02000000000000000000" pitchFamily="2" charset="0"/>
              </a:rPr>
              <a:t>8. </a:t>
            </a:r>
            <a:r>
              <a:rPr lang="en-US" b="1" i="0" dirty="0">
                <a:solidFill>
                  <a:srgbClr val="111111"/>
                </a:solidFill>
                <a:effectLst/>
                <a:latin typeface="Roboto" panose="02000000000000000000" pitchFamily="2" charset="0"/>
              </a:rPr>
              <a:t>Breast Loss:</a:t>
            </a:r>
            <a:r>
              <a:rPr lang="en-US" b="0" i="0" dirty="0">
                <a:solidFill>
                  <a:srgbClr val="111111"/>
                </a:solidFill>
                <a:effectLst/>
                <a:latin typeface="Roboto" panose="02000000000000000000" pitchFamily="2" charset="0"/>
              </a:rPr>
              <a:t> The loss of </a:t>
            </a:r>
            <a:r>
              <a:rPr lang="en-US" b="1" i="0" dirty="0">
                <a:solidFill>
                  <a:srgbClr val="111111"/>
                </a:solidFill>
                <a:effectLst/>
                <a:latin typeface="Roboto" panose="02000000000000000000" pitchFamily="2" charset="0"/>
              </a:rPr>
              <a:t>25%</a:t>
            </a:r>
            <a:r>
              <a:rPr lang="en-US" b="0" i="0" dirty="0">
                <a:solidFill>
                  <a:srgbClr val="111111"/>
                </a:solidFill>
                <a:effectLst/>
                <a:latin typeface="Roboto" panose="02000000000000000000" pitchFamily="2" charset="0"/>
              </a:rPr>
              <a:t> or more of breast tissue in one or both breasts combined, or after radiation treatment to the breast tissues.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111111"/>
                </a:solidFill>
                <a:effectLst/>
                <a:latin typeface="Roboto" panose="02000000000000000000" pitchFamily="2" charset="0"/>
              </a:rPr>
              <a:t>	</a:t>
            </a:r>
            <a:endParaRPr lang="en-US" dirty="0"/>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6</a:t>
            </a:fld>
            <a:endParaRPr lang="en-US"/>
          </a:p>
        </p:txBody>
      </p:sp>
    </p:spTree>
    <p:extLst>
      <p:ext uri="{BB962C8B-B14F-4D97-AF65-F5344CB8AC3E}">
        <p14:creationId xmlns:p14="http://schemas.microsoft.com/office/powerpoint/2010/main" val="216101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SMC (K) is payable for loss or loss of use of a single extremity.</a:t>
            </a:r>
          </a:p>
          <a:p>
            <a:endParaRPr lang="en-US" dirty="0"/>
          </a:p>
          <a:p>
            <a:r>
              <a:rPr lang="en-US" dirty="0"/>
              <a:t>If another extremity also has loss or loss of use, the SMC for the pair of extremities is SMC (L) or higher.  </a:t>
            </a:r>
          </a:p>
          <a:p>
            <a:endParaRPr lang="en-US" dirty="0"/>
          </a:p>
          <a:p>
            <a:r>
              <a:rPr lang="en-US" dirty="0"/>
              <a:t>The (K) no longer applies.</a:t>
            </a:r>
          </a:p>
          <a:p>
            <a:endParaRPr lang="en-US" b="1" dirty="0"/>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3784245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TRUE</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8</a:t>
            </a:fld>
            <a:endParaRPr lang="en-US"/>
          </a:p>
        </p:txBody>
      </p:sp>
    </p:spTree>
    <p:extLst>
      <p:ext uri="{BB962C8B-B14F-4D97-AF65-F5344CB8AC3E}">
        <p14:creationId xmlns:p14="http://schemas.microsoft.com/office/powerpoint/2010/main" val="658526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ct val="0"/>
              </a:spcBef>
              <a:buNone/>
            </a:pPr>
            <a:r>
              <a:rPr lang="en-US" altLang="en-US" dirty="0">
                <a:solidFill>
                  <a:srgbClr val="000000"/>
                </a:solidFill>
              </a:rPr>
              <a:t>The “single disability” must be one condition rated 100 percent.  </a:t>
            </a:r>
          </a:p>
          <a:p>
            <a:pPr>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When a veteran has multiple conditions that combine to 100 percent, but none is rated 100 percent by itself, housebound is not payable.</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4183499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TRUE</a:t>
            </a:r>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4216351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Answer is </a:t>
            </a:r>
            <a:r>
              <a:rPr lang="en-US" b="1" dirty="0"/>
              <a:t>NO</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11</a:t>
            </a:fld>
            <a:endParaRPr lang="en-US"/>
          </a:p>
        </p:txBody>
      </p:sp>
    </p:spTree>
    <p:extLst>
      <p:ext uri="{BB962C8B-B14F-4D97-AF65-F5344CB8AC3E}">
        <p14:creationId xmlns:p14="http://schemas.microsoft.com/office/powerpoint/2010/main" val="2561083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buNone/>
              <a:defRPr/>
            </a:pPr>
            <a:r>
              <a:rPr lang="en-US" sz="2800" dirty="0"/>
              <a:t>What are some ADL’s?</a:t>
            </a:r>
          </a:p>
          <a:p>
            <a:pPr lvl="1">
              <a:spcBef>
                <a:spcPts val="1800"/>
              </a:spcBef>
              <a:defRPr/>
            </a:pPr>
            <a:r>
              <a:rPr lang="en-US" dirty="0"/>
              <a:t>Dressing and/or Undressing</a:t>
            </a:r>
          </a:p>
          <a:p>
            <a:pPr lvl="1">
              <a:spcBef>
                <a:spcPts val="1800"/>
              </a:spcBef>
              <a:defRPr/>
            </a:pPr>
            <a:r>
              <a:rPr lang="en-US" dirty="0"/>
              <a:t>Cleaning/Bathing </a:t>
            </a:r>
          </a:p>
          <a:p>
            <a:pPr lvl="1">
              <a:spcBef>
                <a:spcPts val="1800"/>
              </a:spcBef>
              <a:defRPr/>
            </a:pPr>
            <a:r>
              <a:rPr lang="en-US" dirty="0"/>
              <a:t>Frequent adjustment of prosthetics needing the aid of another person that normally could be adjusted without aid</a:t>
            </a:r>
          </a:p>
          <a:p>
            <a:pPr lvl="1">
              <a:spcBef>
                <a:spcPts val="1800"/>
              </a:spcBef>
              <a:defRPr/>
            </a:pPr>
            <a:r>
              <a:rPr lang="en-US" dirty="0"/>
              <a:t>Feeding/preparing meals</a:t>
            </a:r>
          </a:p>
          <a:p>
            <a:pPr lvl="1">
              <a:spcBef>
                <a:spcPts val="1800"/>
              </a:spcBef>
              <a:defRPr/>
            </a:pPr>
            <a:r>
              <a:rPr lang="en-US" dirty="0"/>
              <a:t>Calls of Nature</a:t>
            </a:r>
          </a:p>
          <a:p>
            <a:pPr lvl="1">
              <a:spcBef>
                <a:spcPts val="1800"/>
              </a:spcBef>
              <a:defRPr/>
            </a:pPr>
            <a:r>
              <a:rPr lang="en-US" dirty="0"/>
              <a:t>Protection from the hazards of daily living</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12</a:t>
            </a:fld>
            <a:endParaRPr lang="en-US"/>
          </a:p>
        </p:txBody>
      </p:sp>
    </p:spTree>
    <p:extLst>
      <p:ext uri="{BB962C8B-B14F-4D97-AF65-F5344CB8AC3E}">
        <p14:creationId xmlns:p14="http://schemas.microsoft.com/office/powerpoint/2010/main" val="3317429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va.gov/disability/compensation-rates/special-monthly-compensation-rat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a:xfrm>
            <a:off x="1866900" y="2298085"/>
            <a:ext cx="8458199" cy="1130915"/>
          </a:xfrm>
        </p:spPr>
        <p:txBody>
          <a:bodyPr>
            <a:normAutofit fontScale="90000"/>
          </a:bodyPr>
          <a:lstStyle/>
          <a:p>
            <a:r>
              <a:rPr lang="en-US" dirty="0"/>
              <a:t>Special Monthly Compensation</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a:xfrm>
            <a:off x="5857284" y="4379301"/>
            <a:ext cx="6334716" cy="692900"/>
          </a:xfrm>
        </p:spPr>
        <p:txBody>
          <a:bodyPr/>
          <a:lstStyle/>
          <a:p>
            <a:r>
              <a:rPr lang="en-US" dirty="0"/>
              <a:t>By: Will Huffmon</a:t>
            </a:r>
          </a:p>
        </p:txBody>
      </p:sp>
    </p:spTree>
    <p:extLst>
      <p:ext uri="{BB962C8B-B14F-4D97-AF65-F5344CB8AC3E}">
        <p14:creationId xmlns:p14="http://schemas.microsoft.com/office/powerpoint/2010/main" val="3856534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D5E50-B3E7-1C85-5BF0-B3495CC27DC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23DF82-B509-2468-F515-34FF28293106}"/>
              </a:ext>
            </a:extLst>
          </p:cNvPr>
          <p:cNvSpPr>
            <a:spLocks noGrp="1"/>
          </p:cNvSpPr>
          <p:nvPr>
            <p:ph idx="1"/>
          </p:nvPr>
        </p:nvSpPr>
        <p:spPr/>
        <p:txBody>
          <a:bodyPr/>
          <a:lstStyle/>
          <a:p>
            <a:pPr marL="0" indent="0">
              <a:spcBef>
                <a:spcPct val="0"/>
              </a:spcBef>
              <a:buNone/>
            </a:pPr>
            <a:r>
              <a:rPr lang="en-US" altLang="en-US" b="1" dirty="0">
                <a:solidFill>
                  <a:srgbClr val="000000"/>
                </a:solidFill>
              </a:rPr>
              <a:t>Example (100 percent plus 60 percent):</a:t>
            </a:r>
          </a:p>
          <a:p>
            <a:pPr marL="0" indent="0">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PTSD rated at 100% and Hearing Loss rated at 60 percent. Would the veteran qualify for SMC (S)?</a:t>
            </a:r>
          </a:p>
          <a:p>
            <a:pPr marL="0" indent="0">
              <a:spcBef>
                <a:spcPct val="0"/>
              </a:spcBef>
              <a:buNone/>
            </a:pPr>
            <a:endParaRPr lang="en-US" altLang="en-US" dirty="0">
              <a:solidFill>
                <a:srgbClr val="000000"/>
              </a:solidFill>
            </a:endParaRPr>
          </a:p>
          <a:p>
            <a:pPr marL="0" indent="0">
              <a:spcBef>
                <a:spcPct val="0"/>
              </a:spcBef>
              <a:buNone/>
            </a:pPr>
            <a:r>
              <a:rPr lang="en-US" altLang="en-US" b="1" dirty="0">
                <a:solidFill>
                  <a:srgbClr val="000000"/>
                </a:solidFill>
              </a:rPr>
              <a:t>Example (Housebound “in fact”)</a:t>
            </a:r>
          </a:p>
          <a:p>
            <a:pPr marL="0" indent="0">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The veteran is rated 100% for lung disease. He is on home oxygen and cannot leave home except to go to the doctor. He is medically confined to his home. Would the veteran be entitled to SMC (S)?</a:t>
            </a:r>
          </a:p>
          <a:p>
            <a:endParaRPr lang="en-US" dirty="0"/>
          </a:p>
        </p:txBody>
      </p:sp>
      <p:sp>
        <p:nvSpPr>
          <p:cNvPr id="3" name="Title 2">
            <a:extLst>
              <a:ext uri="{FF2B5EF4-FFF2-40B4-BE49-F238E27FC236}">
                <a16:creationId xmlns:a16="http://schemas.microsoft.com/office/drawing/2014/main" id="{85B3DE8E-A27A-9144-8E7C-DACDE2C7077C}"/>
              </a:ext>
            </a:extLst>
          </p:cNvPr>
          <p:cNvSpPr>
            <a:spLocks noGrp="1"/>
          </p:cNvSpPr>
          <p:nvPr>
            <p:ph type="title"/>
          </p:nvPr>
        </p:nvSpPr>
        <p:spPr/>
        <p:txBody>
          <a:bodyPr/>
          <a:lstStyle/>
          <a:p>
            <a:r>
              <a:rPr lang="en-US" dirty="0"/>
              <a:t>SMC (S): Housebound</a:t>
            </a:r>
          </a:p>
        </p:txBody>
      </p:sp>
    </p:spTree>
    <p:extLst>
      <p:ext uri="{BB962C8B-B14F-4D97-AF65-F5344CB8AC3E}">
        <p14:creationId xmlns:p14="http://schemas.microsoft.com/office/powerpoint/2010/main" val="3978524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E7DE8-6B6B-B132-2AF7-C4800F6EC6B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F2B410-C981-8593-2A2C-FE95FCB1C8F2}"/>
              </a:ext>
            </a:extLst>
          </p:cNvPr>
          <p:cNvSpPr>
            <a:spLocks noGrp="1"/>
          </p:cNvSpPr>
          <p:nvPr>
            <p:ph idx="1"/>
          </p:nvPr>
        </p:nvSpPr>
        <p:spPr/>
        <p:txBody>
          <a:bodyPr>
            <a:normAutofit fontScale="85000" lnSpcReduction="20000"/>
          </a:bodyPr>
          <a:lstStyle/>
          <a:p>
            <a:pPr>
              <a:spcBef>
                <a:spcPct val="0"/>
              </a:spcBef>
              <a:buNone/>
            </a:pPr>
            <a:r>
              <a:rPr lang="en-US" altLang="en-US" sz="3200" b="1" dirty="0">
                <a:solidFill>
                  <a:srgbClr val="000000"/>
                </a:solidFill>
              </a:rPr>
              <a:t>Example</a:t>
            </a:r>
          </a:p>
          <a:p>
            <a:pPr>
              <a:spcBef>
                <a:spcPct val="0"/>
              </a:spcBef>
              <a:buNone/>
            </a:pPr>
            <a:endParaRPr lang="en-US" altLang="en-US" dirty="0">
              <a:solidFill>
                <a:srgbClr val="000000"/>
              </a:solidFill>
            </a:endParaRPr>
          </a:p>
          <a:p>
            <a:pPr>
              <a:lnSpc>
                <a:spcPct val="120000"/>
              </a:lnSpc>
              <a:spcBef>
                <a:spcPct val="0"/>
              </a:spcBef>
              <a:buNone/>
            </a:pPr>
            <a:r>
              <a:rPr lang="en-US" altLang="en-US" dirty="0">
                <a:solidFill>
                  <a:srgbClr val="000000"/>
                </a:solidFill>
              </a:rPr>
              <a:t>70% PTSD</a:t>
            </a:r>
          </a:p>
          <a:p>
            <a:pPr>
              <a:lnSpc>
                <a:spcPct val="120000"/>
              </a:lnSpc>
              <a:spcBef>
                <a:spcPct val="0"/>
              </a:spcBef>
              <a:buNone/>
            </a:pPr>
            <a:r>
              <a:rPr lang="en-US" altLang="en-US" dirty="0">
                <a:solidFill>
                  <a:srgbClr val="000000"/>
                </a:solidFill>
              </a:rPr>
              <a:t>60% Type 2 Diabetes Mellitus</a:t>
            </a:r>
          </a:p>
          <a:p>
            <a:pPr>
              <a:lnSpc>
                <a:spcPct val="120000"/>
              </a:lnSpc>
              <a:spcBef>
                <a:spcPct val="0"/>
              </a:spcBef>
              <a:buNone/>
            </a:pPr>
            <a:r>
              <a:rPr lang="en-US" altLang="en-US" dirty="0">
                <a:solidFill>
                  <a:srgbClr val="000000"/>
                </a:solidFill>
              </a:rPr>
              <a:t>20% Peripheral Neuropathy – Left Upper</a:t>
            </a:r>
          </a:p>
          <a:p>
            <a:pPr>
              <a:lnSpc>
                <a:spcPct val="120000"/>
              </a:lnSpc>
              <a:spcBef>
                <a:spcPct val="0"/>
              </a:spcBef>
              <a:buNone/>
            </a:pPr>
            <a:r>
              <a:rPr lang="en-US" altLang="en-US" dirty="0">
                <a:solidFill>
                  <a:srgbClr val="000000"/>
                </a:solidFill>
              </a:rPr>
              <a:t>20% Peripheral Neuropathy – Right Upper</a:t>
            </a:r>
          </a:p>
          <a:p>
            <a:pPr>
              <a:lnSpc>
                <a:spcPct val="120000"/>
              </a:lnSpc>
              <a:spcBef>
                <a:spcPct val="0"/>
              </a:spcBef>
              <a:buNone/>
            </a:pPr>
            <a:r>
              <a:rPr lang="en-US" altLang="en-US" dirty="0">
                <a:solidFill>
                  <a:srgbClr val="000000"/>
                </a:solidFill>
              </a:rPr>
              <a:t>20% Peripheral Neuropathy – Left Lower</a:t>
            </a:r>
          </a:p>
          <a:p>
            <a:pPr>
              <a:lnSpc>
                <a:spcPct val="120000"/>
              </a:lnSpc>
              <a:spcBef>
                <a:spcPct val="0"/>
              </a:spcBef>
              <a:buNone/>
            </a:pPr>
            <a:r>
              <a:rPr lang="en-US" altLang="en-US" dirty="0">
                <a:solidFill>
                  <a:srgbClr val="000000"/>
                </a:solidFill>
              </a:rPr>
              <a:t>20% Peripheral Neuropathy – Right Lower</a:t>
            </a:r>
          </a:p>
          <a:p>
            <a:pPr>
              <a:lnSpc>
                <a:spcPct val="120000"/>
              </a:lnSpc>
              <a:spcBef>
                <a:spcPct val="0"/>
              </a:spcBef>
              <a:buNone/>
            </a:pPr>
            <a:r>
              <a:rPr lang="en-US" altLang="en-US" dirty="0">
                <a:solidFill>
                  <a:srgbClr val="000000"/>
                </a:solidFill>
              </a:rPr>
              <a:t>10% Diabetic Retinopathy </a:t>
            </a:r>
          </a:p>
          <a:p>
            <a:pPr>
              <a:lnSpc>
                <a:spcPct val="120000"/>
              </a:lnSpc>
              <a:spcBef>
                <a:spcPct val="0"/>
              </a:spcBef>
              <a:buNone/>
            </a:pPr>
            <a:r>
              <a:rPr lang="en-US" altLang="en-US" dirty="0">
                <a:solidFill>
                  <a:srgbClr val="000000"/>
                </a:solidFill>
              </a:rPr>
              <a:t>10% Tinnitus</a:t>
            </a:r>
          </a:p>
          <a:p>
            <a:pPr marL="0" indent="0">
              <a:spcBef>
                <a:spcPct val="0"/>
              </a:spcBef>
              <a:buNone/>
            </a:pPr>
            <a:endParaRPr lang="en-US" altLang="en-US" dirty="0">
              <a:solidFill>
                <a:srgbClr val="000000"/>
              </a:solidFill>
            </a:endParaRPr>
          </a:p>
          <a:p>
            <a:pPr>
              <a:spcBef>
                <a:spcPct val="0"/>
              </a:spcBef>
              <a:buNone/>
            </a:pPr>
            <a:r>
              <a:rPr lang="en-US" altLang="en-US" dirty="0">
                <a:solidFill>
                  <a:srgbClr val="000000"/>
                </a:solidFill>
              </a:rPr>
              <a:t>The veteran is not confined to their home.</a:t>
            </a:r>
          </a:p>
          <a:p>
            <a:pPr>
              <a:spcBef>
                <a:spcPct val="0"/>
              </a:spcBef>
              <a:buNone/>
            </a:pPr>
            <a:endParaRPr lang="en-US" altLang="en-US" dirty="0">
              <a:solidFill>
                <a:srgbClr val="000000"/>
              </a:solidFill>
            </a:endParaRPr>
          </a:p>
          <a:p>
            <a:pPr algn="ctr">
              <a:spcBef>
                <a:spcPct val="0"/>
              </a:spcBef>
              <a:buNone/>
            </a:pPr>
            <a:r>
              <a:rPr lang="en-US" altLang="en-US" b="1" dirty="0">
                <a:solidFill>
                  <a:srgbClr val="000000"/>
                </a:solidFill>
              </a:rPr>
              <a:t>Should SMC(S) be applied? </a:t>
            </a:r>
          </a:p>
          <a:p>
            <a:endParaRPr lang="en-US" dirty="0"/>
          </a:p>
          <a:p>
            <a:endParaRPr lang="en-US" dirty="0"/>
          </a:p>
        </p:txBody>
      </p:sp>
      <p:sp>
        <p:nvSpPr>
          <p:cNvPr id="3" name="Title 2">
            <a:extLst>
              <a:ext uri="{FF2B5EF4-FFF2-40B4-BE49-F238E27FC236}">
                <a16:creationId xmlns:a16="http://schemas.microsoft.com/office/drawing/2014/main" id="{B3C668D8-F220-5868-E66D-1418AA4A7F51}"/>
              </a:ext>
            </a:extLst>
          </p:cNvPr>
          <p:cNvSpPr>
            <a:spLocks noGrp="1"/>
          </p:cNvSpPr>
          <p:nvPr>
            <p:ph type="title"/>
          </p:nvPr>
        </p:nvSpPr>
        <p:spPr/>
        <p:txBody>
          <a:bodyPr/>
          <a:lstStyle/>
          <a:p>
            <a:r>
              <a:rPr lang="en-US" dirty="0"/>
              <a:t>SMC (S): Housebound</a:t>
            </a:r>
          </a:p>
        </p:txBody>
      </p:sp>
    </p:spTree>
    <p:extLst>
      <p:ext uri="{BB962C8B-B14F-4D97-AF65-F5344CB8AC3E}">
        <p14:creationId xmlns:p14="http://schemas.microsoft.com/office/powerpoint/2010/main" val="3124816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0D46E-8E70-82EE-7578-DE09599E385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20DB227-253C-E263-5239-5367766F9DA2}"/>
              </a:ext>
            </a:extLst>
          </p:cNvPr>
          <p:cNvSpPr>
            <a:spLocks noGrp="1"/>
          </p:cNvSpPr>
          <p:nvPr>
            <p:ph type="title"/>
          </p:nvPr>
        </p:nvSpPr>
        <p:spPr/>
        <p:txBody>
          <a:bodyPr/>
          <a:lstStyle/>
          <a:p>
            <a:r>
              <a:rPr lang="en-US" dirty="0"/>
              <a:t>SMC (L) for Aid and Attendance</a:t>
            </a:r>
          </a:p>
        </p:txBody>
      </p:sp>
      <p:sp>
        <p:nvSpPr>
          <p:cNvPr id="5" name="Content Placeholder 4">
            <a:extLst>
              <a:ext uri="{FF2B5EF4-FFF2-40B4-BE49-F238E27FC236}">
                <a16:creationId xmlns:a16="http://schemas.microsoft.com/office/drawing/2014/main" id="{C3F5563E-0C2D-C925-8A0A-AA2BBB447E84}"/>
              </a:ext>
            </a:extLst>
          </p:cNvPr>
          <p:cNvSpPr>
            <a:spLocks noGrp="1"/>
          </p:cNvSpPr>
          <p:nvPr>
            <p:ph idx="1"/>
          </p:nvPr>
        </p:nvSpPr>
        <p:spPr/>
        <p:txBody>
          <a:bodyPr/>
          <a:lstStyle/>
          <a:p>
            <a:pPr marL="0" indent="0">
              <a:spcBef>
                <a:spcPts val="0"/>
              </a:spcBef>
              <a:buNone/>
              <a:defRPr/>
            </a:pPr>
            <a:r>
              <a:rPr lang="en-US" dirty="0"/>
              <a:t>SMC (L) is payable when the veteran requires regular aid and attendance:</a:t>
            </a:r>
          </a:p>
          <a:p>
            <a:pPr>
              <a:spcBef>
                <a:spcPts val="0"/>
              </a:spcBef>
              <a:defRPr/>
            </a:pPr>
            <a:endParaRPr lang="en-US" dirty="0"/>
          </a:p>
          <a:p>
            <a:pPr lvl="1">
              <a:spcBef>
                <a:spcPts val="0"/>
              </a:spcBef>
              <a:defRPr/>
            </a:pPr>
            <a:r>
              <a:rPr lang="en-US" sz="2500" dirty="0"/>
              <a:t>To perform activities of daily living (ADL)</a:t>
            </a:r>
          </a:p>
          <a:p>
            <a:pPr marL="457200" lvl="1" indent="0">
              <a:spcBef>
                <a:spcPts val="0"/>
              </a:spcBef>
              <a:buNone/>
              <a:defRPr/>
            </a:pPr>
            <a:endParaRPr lang="en-US" sz="2500" dirty="0"/>
          </a:p>
          <a:p>
            <a:pPr lvl="1">
              <a:spcBef>
                <a:spcPts val="0"/>
              </a:spcBef>
              <a:defRPr/>
            </a:pPr>
            <a:r>
              <a:rPr lang="en-US" sz="2500" dirty="0"/>
              <a:t>To protect from the hazards of daily living</a:t>
            </a:r>
          </a:p>
          <a:p>
            <a:pPr marL="342900" lvl="1" indent="0">
              <a:spcBef>
                <a:spcPts val="0"/>
              </a:spcBef>
              <a:buNone/>
              <a:defRPr/>
            </a:pPr>
            <a:endParaRPr lang="en-US" sz="2500" dirty="0"/>
          </a:p>
          <a:p>
            <a:pPr lvl="1">
              <a:spcBef>
                <a:spcPts val="0"/>
              </a:spcBef>
              <a:defRPr/>
            </a:pPr>
            <a:r>
              <a:rPr lang="en-US" sz="2500" dirty="0"/>
              <a:t>Includes being “bedridden”</a:t>
            </a:r>
          </a:p>
          <a:p>
            <a:endParaRPr lang="en-US" dirty="0"/>
          </a:p>
        </p:txBody>
      </p:sp>
    </p:spTree>
    <p:extLst>
      <p:ext uri="{BB962C8B-B14F-4D97-AF65-F5344CB8AC3E}">
        <p14:creationId xmlns:p14="http://schemas.microsoft.com/office/powerpoint/2010/main" val="308406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61A58-023A-BACD-D8A6-0C40FE22994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D34236-3D41-BD4E-C1DD-A0265394F3A7}"/>
              </a:ext>
            </a:extLst>
          </p:cNvPr>
          <p:cNvSpPr>
            <a:spLocks noGrp="1"/>
          </p:cNvSpPr>
          <p:nvPr>
            <p:ph idx="1"/>
          </p:nvPr>
        </p:nvSpPr>
        <p:spPr/>
        <p:txBody>
          <a:bodyPr/>
          <a:lstStyle/>
          <a:p>
            <a:pPr marL="0" indent="0">
              <a:spcBef>
                <a:spcPct val="0"/>
              </a:spcBef>
              <a:buNone/>
            </a:pPr>
            <a:r>
              <a:rPr lang="en-US" altLang="en-US" dirty="0">
                <a:solidFill>
                  <a:srgbClr val="000000"/>
                </a:solidFill>
              </a:rPr>
              <a:t>The starting levels for SMC due to multiple extremity loss are as follows:</a:t>
            </a:r>
          </a:p>
          <a:p>
            <a:pPr marL="0" indent="0" algn="ctr">
              <a:spcBef>
                <a:spcPct val="0"/>
              </a:spcBef>
              <a:buNone/>
            </a:pPr>
            <a:endParaRPr lang="en-US" altLang="en-US" dirty="0">
              <a:solidFill>
                <a:srgbClr val="000000"/>
              </a:solidFill>
            </a:endParaRPr>
          </a:p>
          <a:p>
            <a:pPr>
              <a:spcBef>
                <a:spcPct val="0"/>
              </a:spcBef>
            </a:pPr>
            <a:r>
              <a:rPr lang="en-US" altLang="en-US" dirty="0">
                <a:solidFill>
                  <a:srgbClr val="000000"/>
                </a:solidFill>
              </a:rPr>
              <a:t>SMC (L) is payable for both feet </a:t>
            </a:r>
          </a:p>
          <a:p>
            <a:pPr>
              <a:spcBef>
                <a:spcPct val="0"/>
              </a:spcBef>
            </a:pPr>
            <a:endParaRPr lang="en-US" altLang="en-US" dirty="0">
              <a:solidFill>
                <a:srgbClr val="000000"/>
              </a:solidFill>
            </a:endParaRPr>
          </a:p>
          <a:p>
            <a:pPr>
              <a:spcBef>
                <a:spcPct val="0"/>
              </a:spcBef>
            </a:pPr>
            <a:r>
              <a:rPr lang="en-US" altLang="en-US" dirty="0">
                <a:solidFill>
                  <a:srgbClr val="000000"/>
                </a:solidFill>
              </a:rPr>
              <a:t>SMC (L) is payable for one foot and one hand</a:t>
            </a:r>
          </a:p>
          <a:p>
            <a:pPr>
              <a:spcBef>
                <a:spcPct val="0"/>
              </a:spcBef>
            </a:pPr>
            <a:endParaRPr lang="en-US" altLang="en-US" dirty="0">
              <a:solidFill>
                <a:srgbClr val="000000"/>
              </a:solidFill>
            </a:endParaRPr>
          </a:p>
          <a:p>
            <a:pPr>
              <a:spcBef>
                <a:spcPct val="0"/>
              </a:spcBef>
            </a:pPr>
            <a:r>
              <a:rPr lang="en-US" altLang="en-US" dirty="0">
                <a:solidFill>
                  <a:srgbClr val="000000"/>
                </a:solidFill>
              </a:rPr>
              <a:t>SMC (M) is payable for both hands</a:t>
            </a:r>
          </a:p>
          <a:p>
            <a:endParaRPr lang="en-US" dirty="0"/>
          </a:p>
          <a:p>
            <a:endParaRPr lang="en-US" b="1" dirty="0"/>
          </a:p>
        </p:txBody>
      </p:sp>
      <p:sp>
        <p:nvSpPr>
          <p:cNvPr id="3" name="Title 2">
            <a:extLst>
              <a:ext uri="{FF2B5EF4-FFF2-40B4-BE49-F238E27FC236}">
                <a16:creationId xmlns:a16="http://schemas.microsoft.com/office/drawing/2014/main" id="{4B947330-9103-1BBF-5440-C0E30AE9E805}"/>
              </a:ext>
            </a:extLst>
          </p:cNvPr>
          <p:cNvSpPr>
            <a:spLocks noGrp="1"/>
          </p:cNvSpPr>
          <p:nvPr>
            <p:ph type="title"/>
          </p:nvPr>
        </p:nvSpPr>
        <p:spPr/>
        <p:txBody>
          <a:bodyPr>
            <a:normAutofit/>
          </a:bodyPr>
          <a:lstStyle/>
          <a:p>
            <a:r>
              <a:rPr lang="en-US" dirty="0"/>
              <a:t>SMC for Double Extremity Loss</a:t>
            </a:r>
          </a:p>
        </p:txBody>
      </p:sp>
    </p:spTree>
    <p:extLst>
      <p:ext uri="{BB962C8B-B14F-4D97-AF65-F5344CB8AC3E}">
        <p14:creationId xmlns:p14="http://schemas.microsoft.com/office/powerpoint/2010/main" val="3742683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8C0B2-0011-9C4A-CA12-A5DDBCCC80D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F77B6E-1ACA-F624-9F58-252CCB80B9EF}"/>
              </a:ext>
            </a:extLst>
          </p:cNvPr>
          <p:cNvSpPr>
            <a:spLocks noGrp="1"/>
          </p:cNvSpPr>
          <p:nvPr>
            <p:ph idx="1"/>
          </p:nvPr>
        </p:nvSpPr>
        <p:spPr/>
        <p:txBody>
          <a:bodyPr numCol="1">
            <a:normAutofit/>
          </a:bodyPr>
          <a:lstStyle/>
          <a:p>
            <a:pPr marL="0" indent="0">
              <a:spcBef>
                <a:spcPts val="0"/>
              </a:spcBef>
              <a:buNone/>
              <a:defRPr/>
            </a:pPr>
            <a:r>
              <a:rPr lang="en-US" dirty="0">
                <a:solidFill>
                  <a:prstClr val="black"/>
                </a:solidFill>
              </a:rPr>
              <a:t>To understand the concept of building up SMC entitlement for greater losses, we need two ideas:</a:t>
            </a:r>
          </a:p>
          <a:p>
            <a:pPr>
              <a:spcBef>
                <a:spcPts val="0"/>
              </a:spcBef>
              <a:defRPr/>
            </a:pPr>
            <a:endParaRPr lang="en-US" dirty="0">
              <a:solidFill>
                <a:prstClr val="black"/>
              </a:solidFill>
            </a:endParaRPr>
          </a:p>
          <a:p>
            <a:pPr marL="971550" lvl="1" indent="-514350">
              <a:spcBef>
                <a:spcPts val="0"/>
              </a:spcBef>
              <a:buFontTx/>
              <a:buAutoNum type="arabicPeriod"/>
              <a:defRPr/>
            </a:pPr>
            <a:r>
              <a:rPr lang="en-US" dirty="0">
                <a:solidFill>
                  <a:prstClr val="black"/>
                </a:solidFill>
              </a:rPr>
              <a:t>Elevating an SMC level by 1/2 steps</a:t>
            </a:r>
          </a:p>
          <a:p>
            <a:pPr marL="971550" lvl="1" indent="-514350">
              <a:spcBef>
                <a:spcPts val="0"/>
              </a:spcBef>
              <a:buFontTx/>
              <a:buAutoNum type="arabicPeriod"/>
              <a:defRPr/>
            </a:pPr>
            <a:endParaRPr lang="en-US" dirty="0">
              <a:solidFill>
                <a:prstClr val="black"/>
              </a:solidFill>
            </a:endParaRPr>
          </a:p>
          <a:p>
            <a:pPr marL="971550" lvl="1" indent="-514350">
              <a:spcBef>
                <a:spcPts val="0"/>
              </a:spcBef>
              <a:buFontTx/>
              <a:buAutoNum type="arabicPeriod"/>
              <a:defRPr/>
            </a:pPr>
            <a:r>
              <a:rPr lang="en-US" dirty="0">
                <a:solidFill>
                  <a:prstClr val="black"/>
                </a:solidFill>
              </a:rPr>
              <a:t>Joint Levels</a:t>
            </a:r>
          </a:p>
          <a:p>
            <a:pPr marL="0" marR="0" indent="0">
              <a:lnSpc>
                <a:spcPct val="115000"/>
              </a:lnSpc>
              <a:spcBef>
                <a:spcPts val="0"/>
              </a:spcBef>
              <a:spcAft>
                <a:spcPts val="0"/>
              </a:spcAft>
              <a:buNone/>
            </a:pPr>
            <a:endParaRPr lang="en-US" dirty="0"/>
          </a:p>
        </p:txBody>
      </p:sp>
      <p:sp>
        <p:nvSpPr>
          <p:cNvPr id="3" name="Title 2">
            <a:extLst>
              <a:ext uri="{FF2B5EF4-FFF2-40B4-BE49-F238E27FC236}">
                <a16:creationId xmlns:a16="http://schemas.microsoft.com/office/drawing/2014/main" id="{72AAA5AB-8787-E8E0-312E-7EFFBF9F336A}"/>
              </a:ext>
            </a:extLst>
          </p:cNvPr>
          <p:cNvSpPr>
            <a:spLocks noGrp="1"/>
          </p:cNvSpPr>
          <p:nvPr>
            <p:ph type="title"/>
          </p:nvPr>
        </p:nvSpPr>
        <p:spPr/>
        <p:txBody>
          <a:bodyPr/>
          <a:lstStyle/>
          <a:p>
            <a:r>
              <a:rPr lang="en-US" dirty="0"/>
              <a:t>SMC for Double Extremity Loss</a:t>
            </a:r>
          </a:p>
        </p:txBody>
      </p:sp>
    </p:spTree>
    <p:extLst>
      <p:ext uri="{BB962C8B-B14F-4D97-AF65-F5344CB8AC3E}">
        <p14:creationId xmlns:p14="http://schemas.microsoft.com/office/powerpoint/2010/main" val="3504773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C1F2D-31A3-32A1-CF30-52788C59D9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4AB00C-FC5B-9D9C-9647-DCD05E7660F3}"/>
              </a:ext>
            </a:extLst>
          </p:cNvPr>
          <p:cNvSpPr>
            <a:spLocks noGrp="1"/>
          </p:cNvSpPr>
          <p:nvPr>
            <p:ph type="title"/>
          </p:nvPr>
        </p:nvSpPr>
        <p:spPr/>
        <p:txBody>
          <a:bodyPr/>
          <a:lstStyle/>
          <a:p>
            <a:r>
              <a:rPr lang="en-US" dirty="0"/>
              <a:t>SMC for Double Extremity Loss</a:t>
            </a:r>
          </a:p>
        </p:txBody>
      </p:sp>
      <p:sp>
        <p:nvSpPr>
          <p:cNvPr id="10" name="Content Placeholder 2">
            <a:extLst>
              <a:ext uri="{FF2B5EF4-FFF2-40B4-BE49-F238E27FC236}">
                <a16:creationId xmlns:a16="http://schemas.microsoft.com/office/drawing/2014/main" id="{9A787ADA-05AE-F24E-4553-DA585AEC868F}"/>
              </a:ext>
            </a:extLst>
          </p:cNvPr>
          <p:cNvSpPr>
            <a:spLocks noGrp="1"/>
          </p:cNvSpPr>
          <p:nvPr>
            <p:ph idx="1"/>
          </p:nvPr>
        </p:nvSpPr>
        <p:spPr>
          <a:xfrm>
            <a:off x="667942" y="1708616"/>
            <a:ext cx="5428058" cy="4983382"/>
          </a:xfrm>
        </p:spPr>
        <p:txBody>
          <a:bodyPr>
            <a:normAutofit fontScale="92500" lnSpcReduction="10000"/>
          </a:bodyPr>
          <a:lstStyle/>
          <a:p>
            <a:pPr marL="0" indent="0" algn="ctr">
              <a:spcBef>
                <a:spcPct val="0"/>
              </a:spcBef>
              <a:buNone/>
            </a:pPr>
            <a:r>
              <a:rPr lang="en-US" altLang="en-US" sz="2700" b="1" u="sng" dirty="0">
                <a:solidFill>
                  <a:srgbClr val="000000"/>
                </a:solidFill>
                <a:latin typeface="Arial" panose="020B0604020202020204" pitchFamily="34" charset="0"/>
                <a:cs typeface="Arial" panose="020B0604020202020204" pitchFamily="34" charset="0"/>
              </a:rPr>
              <a:t>Lower Extremity Joint </a:t>
            </a:r>
          </a:p>
          <a:p>
            <a:pPr marL="0" indent="0" algn="ctr">
              <a:spcBef>
                <a:spcPct val="0"/>
              </a:spcBef>
              <a:buNone/>
            </a:pPr>
            <a:endParaRPr lang="en-US" altLang="en-US" sz="1100" b="1" u="sng" dirty="0">
              <a:solidFill>
                <a:srgbClr val="000000"/>
              </a:solidFill>
              <a:latin typeface="Arial" panose="020B0604020202020204" pitchFamily="34" charset="0"/>
              <a:cs typeface="Arial" panose="020B0604020202020204" pitchFamily="34" charset="0"/>
            </a:endParaRPr>
          </a:p>
          <a:p>
            <a:pPr marL="0" indent="0" algn="ctr">
              <a:spcBef>
                <a:spcPct val="0"/>
              </a:spcBef>
              <a:buNone/>
            </a:pPr>
            <a:r>
              <a:rPr lang="en-US" altLang="en-US" sz="2700" b="1" u="sng" dirty="0">
                <a:solidFill>
                  <a:srgbClr val="000000"/>
                </a:solidFill>
                <a:latin typeface="Arial" panose="020B0604020202020204" pitchFamily="34" charset="0"/>
                <a:cs typeface="Arial" panose="020B0604020202020204" pitchFamily="34" charset="0"/>
              </a:rPr>
              <a:t>Levels:</a:t>
            </a:r>
          </a:p>
          <a:p>
            <a:pPr marL="0" indent="0" algn="ctr">
              <a:spcBef>
                <a:spcPct val="0"/>
              </a:spcBef>
              <a:buNone/>
            </a:pPr>
            <a:endParaRPr lang="en-US" altLang="en-US" sz="2700" b="1" u="sng" dirty="0">
              <a:solidFill>
                <a:srgbClr val="000000"/>
              </a:solidFill>
              <a:latin typeface="Arial" panose="020B0604020202020204" pitchFamily="34" charset="0"/>
              <a:cs typeface="Arial" panose="020B0604020202020204" pitchFamily="34" charset="0"/>
            </a:endParaRPr>
          </a:p>
          <a:p>
            <a:pPr marL="0" indent="0">
              <a:spcBef>
                <a:spcPct val="0"/>
              </a:spcBef>
              <a:buNone/>
            </a:pPr>
            <a:r>
              <a:rPr lang="en-US" altLang="en-US" sz="2700" b="1" dirty="0">
                <a:solidFill>
                  <a:srgbClr val="000000"/>
                </a:solidFill>
                <a:latin typeface="Arial" panose="020B0604020202020204" pitchFamily="34" charset="0"/>
                <a:cs typeface="Arial" panose="020B0604020202020204" pitchFamily="34" charset="0"/>
              </a:rPr>
              <a:t>Foot:  </a:t>
            </a:r>
            <a:r>
              <a:rPr lang="en-US" altLang="en-US" sz="2700" dirty="0">
                <a:solidFill>
                  <a:srgbClr val="000000"/>
                </a:solidFill>
                <a:latin typeface="Arial" panose="020B0604020202020204" pitchFamily="34" charset="0"/>
                <a:cs typeface="Arial" panose="020B0604020202020204" pitchFamily="34" charset="0"/>
              </a:rPr>
              <a:t>Below knee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amputation (BKA)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or loss of use</a:t>
            </a:r>
          </a:p>
          <a:p>
            <a:pPr marL="0" indent="0">
              <a:spcBef>
                <a:spcPct val="0"/>
              </a:spcBef>
              <a:buNone/>
            </a:pPr>
            <a:endParaRPr lang="en-US" altLang="en-US" sz="1300" b="1" dirty="0">
              <a:solidFill>
                <a:srgbClr val="000000"/>
              </a:solidFill>
              <a:latin typeface="Arial" panose="020B0604020202020204" pitchFamily="34" charset="0"/>
              <a:cs typeface="Arial" panose="020B0604020202020204" pitchFamily="34" charset="0"/>
            </a:endParaRPr>
          </a:p>
          <a:p>
            <a:pPr marL="0" indent="0">
              <a:spcBef>
                <a:spcPct val="0"/>
              </a:spcBef>
              <a:buNone/>
            </a:pPr>
            <a:r>
              <a:rPr lang="en-US" altLang="en-US" sz="2700" b="1" dirty="0">
                <a:solidFill>
                  <a:srgbClr val="000000"/>
                </a:solidFill>
                <a:latin typeface="Arial" panose="020B0604020202020204" pitchFamily="34" charset="0"/>
                <a:cs typeface="Arial" panose="020B0604020202020204" pitchFamily="34" charset="0"/>
              </a:rPr>
              <a:t>Knee: </a:t>
            </a:r>
            <a:r>
              <a:rPr lang="en-US" altLang="en-US" sz="2700" dirty="0">
                <a:solidFill>
                  <a:srgbClr val="000000"/>
                </a:solidFill>
                <a:latin typeface="Arial" panose="020B0604020202020204" pitchFamily="34" charset="0"/>
                <a:cs typeface="Arial" panose="020B0604020202020204" pitchFamily="34" charset="0"/>
              </a:rPr>
              <a:t>Above knee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amputation (AKA)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or loss of natural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knee action with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prosthesis in place.</a:t>
            </a:r>
          </a:p>
          <a:p>
            <a:pPr marL="0" indent="0">
              <a:spcBef>
                <a:spcPct val="0"/>
              </a:spcBef>
              <a:buNone/>
            </a:pPr>
            <a:endParaRPr lang="en-US" altLang="en-US" sz="2700" b="1" dirty="0">
              <a:solidFill>
                <a:srgbClr val="000000"/>
              </a:solidFill>
              <a:latin typeface="Arial" panose="020B0604020202020204" pitchFamily="34" charset="0"/>
              <a:cs typeface="Arial" panose="020B0604020202020204" pitchFamily="34" charset="0"/>
            </a:endParaRPr>
          </a:p>
          <a:p>
            <a:pPr marL="0" indent="0">
              <a:spcBef>
                <a:spcPct val="0"/>
              </a:spcBef>
              <a:buNone/>
            </a:pPr>
            <a:r>
              <a:rPr lang="en-US" altLang="en-US" sz="2700" b="1" dirty="0">
                <a:solidFill>
                  <a:srgbClr val="000000"/>
                </a:solidFill>
                <a:latin typeface="Arial" panose="020B0604020202020204" pitchFamily="34" charset="0"/>
                <a:cs typeface="Arial" panose="020B0604020202020204" pitchFamily="34" charset="0"/>
              </a:rPr>
              <a:t>Hip:   </a:t>
            </a:r>
            <a:r>
              <a:rPr lang="en-US" altLang="en-US" sz="2700" dirty="0">
                <a:solidFill>
                  <a:srgbClr val="000000"/>
                </a:solidFill>
                <a:latin typeface="Arial" panose="020B0604020202020204" pitchFamily="34" charset="0"/>
                <a:cs typeface="Arial" panose="020B0604020202020204" pitchFamily="34" charset="0"/>
              </a:rPr>
              <a:t>Amputation (only)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so high as to prevent </a:t>
            </a:r>
          </a:p>
          <a:p>
            <a:pPr marL="0" indent="0">
              <a:spcBef>
                <a:spcPct val="0"/>
              </a:spcBef>
              <a:buNone/>
            </a:pPr>
            <a:r>
              <a:rPr lang="en-US" altLang="en-US" sz="2700" dirty="0">
                <a:solidFill>
                  <a:srgbClr val="000000"/>
                </a:solidFill>
                <a:latin typeface="Arial" panose="020B0604020202020204" pitchFamily="34" charset="0"/>
                <a:cs typeface="Arial" panose="020B0604020202020204" pitchFamily="34" charset="0"/>
              </a:rPr>
              <a:t>            prosthesis</a:t>
            </a:r>
          </a:p>
        </p:txBody>
      </p:sp>
      <p:sp>
        <p:nvSpPr>
          <p:cNvPr id="12" name="Content Placeholder 2">
            <a:extLst>
              <a:ext uri="{FF2B5EF4-FFF2-40B4-BE49-F238E27FC236}">
                <a16:creationId xmlns:a16="http://schemas.microsoft.com/office/drawing/2014/main" id="{6B67CED1-EE97-8B00-30A6-F7B31B349DB3}"/>
              </a:ext>
            </a:extLst>
          </p:cNvPr>
          <p:cNvSpPr txBox="1">
            <a:spLocks/>
          </p:cNvSpPr>
          <p:nvPr/>
        </p:nvSpPr>
        <p:spPr>
          <a:xfrm>
            <a:off x="6427695" y="1708616"/>
            <a:ext cx="5349998" cy="4899436"/>
          </a:xfrm>
          <a:prstGeom prst="rect">
            <a:avLst/>
          </a:prstGeom>
        </p:spPr>
        <p:txBody>
          <a:bodyPr vert="horz" lIns="91440" tIns="45720" rIns="91440" bIns="45720" rtlCol="0">
            <a:normAutofit fontScale="77500" lnSpcReduction="20000"/>
          </a:bodyPr>
          <a:lst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lgn="ctr" fontAlgn="auto">
              <a:lnSpc>
                <a:spcPct val="90000"/>
              </a:lnSpc>
              <a:spcBef>
                <a:spcPct val="0"/>
              </a:spcBef>
              <a:spcAft>
                <a:spcPts val="0"/>
              </a:spcAft>
              <a:buNone/>
            </a:pPr>
            <a:r>
              <a:rPr lang="en-US" altLang="en-US" sz="3200" b="1" u="sng" dirty="0">
                <a:solidFill>
                  <a:srgbClr val="000000"/>
                </a:solidFill>
                <a:latin typeface="Arial" panose="020B0604020202020204" pitchFamily="34" charset="0"/>
                <a:cs typeface="Arial" panose="020B0604020202020204" pitchFamily="34" charset="0"/>
              </a:rPr>
              <a:t>Upper Extremity Joint </a:t>
            </a:r>
          </a:p>
          <a:p>
            <a:pPr marL="0" indent="0" algn="ctr" fontAlgn="auto">
              <a:lnSpc>
                <a:spcPct val="90000"/>
              </a:lnSpc>
              <a:spcBef>
                <a:spcPct val="0"/>
              </a:spcBef>
              <a:spcAft>
                <a:spcPts val="0"/>
              </a:spcAft>
              <a:buNone/>
            </a:pPr>
            <a:endParaRPr lang="en-US" altLang="en-US" sz="1200" b="1" u="sng" dirty="0">
              <a:solidFill>
                <a:srgbClr val="000000"/>
              </a:solidFill>
              <a:latin typeface="Arial" panose="020B0604020202020204" pitchFamily="34" charset="0"/>
              <a:cs typeface="Arial" panose="020B0604020202020204" pitchFamily="34" charset="0"/>
            </a:endParaRPr>
          </a:p>
          <a:p>
            <a:pPr marL="0" indent="0" algn="ctr" fontAlgn="auto">
              <a:lnSpc>
                <a:spcPct val="90000"/>
              </a:lnSpc>
              <a:spcBef>
                <a:spcPct val="0"/>
              </a:spcBef>
              <a:spcAft>
                <a:spcPts val="0"/>
              </a:spcAft>
              <a:buNone/>
            </a:pPr>
            <a:r>
              <a:rPr lang="en-US" altLang="en-US" sz="3200" b="1" u="sng" dirty="0">
                <a:solidFill>
                  <a:srgbClr val="000000"/>
                </a:solidFill>
                <a:latin typeface="Arial" panose="020B0604020202020204" pitchFamily="34" charset="0"/>
                <a:cs typeface="Arial" panose="020B0604020202020204" pitchFamily="34" charset="0"/>
              </a:rPr>
              <a:t>Levels:</a:t>
            </a:r>
          </a:p>
          <a:p>
            <a:pPr marL="0" indent="0" fontAlgn="auto">
              <a:spcBef>
                <a:spcPct val="0"/>
              </a:spcBef>
              <a:spcAft>
                <a:spcPts val="0"/>
              </a:spcAft>
              <a:buNone/>
            </a:pPr>
            <a:endParaRPr lang="en-US" altLang="en-US" sz="3200" b="1" dirty="0">
              <a:solidFill>
                <a:srgbClr val="000000"/>
              </a:solidFill>
              <a:latin typeface="Arial" panose="020B0604020202020204" pitchFamily="34" charset="0"/>
              <a:cs typeface="Arial" panose="020B0604020202020204" pitchFamily="34" charset="0"/>
            </a:endParaRPr>
          </a:p>
          <a:p>
            <a:pPr marL="0" indent="0" fontAlgn="auto">
              <a:spcBef>
                <a:spcPct val="0"/>
              </a:spcBef>
              <a:spcAft>
                <a:spcPts val="0"/>
              </a:spcAft>
              <a:buNone/>
            </a:pPr>
            <a:r>
              <a:rPr lang="en-US" altLang="en-US" sz="3200" b="1" dirty="0">
                <a:solidFill>
                  <a:srgbClr val="000000"/>
                </a:solidFill>
                <a:latin typeface="Arial" panose="020B0604020202020204" pitchFamily="34" charset="0"/>
                <a:cs typeface="Arial" panose="020B0604020202020204" pitchFamily="34" charset="0"/>
              </a:rPr>
              <a:t>Hand: 	 </a:t>
            </a:r>
            <a:r>
              <a:rPr lang="en-US" altLang="en-US" sz="3200" dirty="0">
                <a:solidFill>
                  <a:srgbClr val="000000"/>
                </a:solidFill>
                <a:latin typeface="Arial" panose="020B0604020202020204" pitchFamily="34" charset="0"/>
                <a:cs typeface="Arial" panose="020B0604020202020204" pitchFamily="34" charset="0"/>
              </a:rPr>
              <a:t>Below elbow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amputation (BEA)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or loss of use</a:t>
            </a:r>
          </a:p>
          <a:p>
            <a:pPr marL="0" indent="0" fontAlgn="auto">
              <a:spcBef>
                <a:spcPct val="0"/>
              </a:spcBef>
              <a:spcAft>
                <a:spcPts val="0"/>
              </a:spcAft>
              <a:buNone/>
            </a:pPr>
            <a:endParaRPr lang="en-US" altLang="en-US" sz="3200" b="1" dirty="0">
              <a:solidFill>
                <a:srgbClr val="000000"/>
              </a:solidFill>
              <a:latin typeface="Arial" panose="020B0604020202020204" pitchFamily="34" charset="0"/>
              <a:cs typeface="Arial" panose="020B0604020202020204" pitchFamily="34" charset="0"/>
            </a:endParaRPr>
          </a:p>
          <a:p>
            <a:pPr marL="0" indent="0" fontAlgn="auto">
              <a:spcBef>
                <a:spcPct val="0"/>
              </a:spcBef>
              <a:spcAft>
                <a:spcPts val="0"/>
              </a:spcAft>
              <a:buNone/>
            </a:pPr>
            <a:r>
              <a:rPr lang="en-US" altLang="en-US" sz="3200" b="1" dirty="0">
                <a:solidFill>
                  <a:srgbClr val="000000"/>
                </a:solidFill>
                <a:latin typeface="Arial" panose="020B0604020202020204" pitchFamily="34" charset="0"/>
                <a:cs typeface="Arial" panose="020B0604020202020204" pitchFamily="34" charset="0"/>
              </a:rPr>
              <a:t>Elbow: 	 </a:t>
            </a:r>
            <a:r>
              <a:rPr lang="en-US" altLang="en-US" sz="3200" dirty="0">
                <a:solidFill>
                  <a:srgbClr val="000000"/>
                </a:solidFill>
                <a:latin typeface="Arial" panose="020B0604020202020204" pitchFamily="34" charset="0"/>
                <a:cs typeface="Arial" panose="020B0604020202020204" pitchFamily="34" charset="0"/>
              </a:rPr>
              <a:t>Above elbow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amputation (AEA)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or loss of natural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elbow action with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prosthesis in place.</a:t>
            </a:r>
          </a:p>
          <a:p>
            <a:pPr marL="0" indent="0" fontAlgn="auto">
              <a:spcBef>
                <a:spcPct val="0"/>
              </a:spcBef>
              <a:spcAft>
                <a:spcPts val="0"/>
              </a:spcAft>
              <a:buNone/>
            </a:pPr>
            <a:endParaRPr lang="en-US" altLang="en-US" sz="2100" b="1" dirty="0">
              <a:solidFill>
                <a:srgbClr val="000000"/>
              </a:solidFill>
              <a:latin typeface="Arial" panose="020B0604020202020204" pitchFamily="34" charset="0"/>
              <a:cs typeface="Arial" panose="020B0604020202020204" pitchFamily="34" charset="0"/>
            </a:endParaRPr>
          </a:p>
          <a:p>
            <a:pPr marL="0" indent="0" fontAlgn="auto">
              <a:spcBef>
                <a:spcPct val="0"/>
              </a:spcBef>
              <a:spcAft>
                <a:spcPts val="0"/>
              </a:spcAft>
              <a:buNone/>
            </a:pPr>
            <a:r>
              <a:rPr lang="en-US" altLang="en-US" sz="3200" b="1" dirty="0">
                <a:solidFill>
                  <a:srgbClr val="000000"/>
                </a:solidFill>
                <a:latin typeface="Arial" panose="020B0604020202020204" pitchFamily="34" charset="0"/>
                <a:cs typeface="Arial" panose="020B0604020202020204" pitchFamily="34" charset="0"/>
              </a:rPr>
              <a:t>Shoulder: </a:t>
            </a:r>
            <a:r>
              <a:rPr lang="en-US" altLang="en-US" sz="3200" dirty="0">
                <a:solidFill>
                  <a:srgbClr val="000000"/>
                </a:solidFill>
                <a:latin typeface="Arial" panose="020B0604020202020204" pitchFamily="34" charset="0"/>
                <a:cs typeface="Arial" panose="020B0604020202020204" pitchFamily="34" charset="0"/>
              </a:rPr>
              <a:t>Amputation (only)</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so high as to  </a:t>
            </a:r>
          </a:p>
          <a:p>
            <a:pPr marL="0" indent="0" fontAlgn="auto">
              <a:spcBef>
                <a:spcPct val="0"/>
              </a:spcBef>
              <a:spcAft>
                <a:spcPts val="0"/>
              </a:spcAft>
              <a:buNone/>
            </a:pPr>
            <a:r>
              <a:rPr lang="en-US" altLang="en-US" sz="3200" dirty="0">
                <a:solidFill>
                  <a:srgbClr val="000000"/>
                </a:solidFill>
                <a:latin typeface="Arial" panose="020B0604020202020204" pitchFamily="34" charset="0"/>
                <a:cs typeface="Arial" panose="020B0604020202020204" pitchFamily="34" charset="0"/>
              </a:rPr>
              <a:t>                  	 prevent prosthesis</a:t>
            </a:r>
            <a:endParaRPr lang="en-US" altLang="en-US" sz="2800" dirty="0">
              <a:solidFill>
                <a:srgbClr val="000000"/>
              </a:solidFill>
              <a:latin typeface="Arial" panose="020B0604020202020204" pitchFamily="34" charset="0"/>
              <a:cs typeface="Arial" panose="020B0604020202020204" pitchFamily="34" charset="0"/>
            </a:endParaRPr>
          </a:p>
        </p:txBody>
      </p:sp>
      <p:cxnSp>
        <p:nvCxnSpPr>
          <p:cNvPr id="13" name="Straight Connector 12">
            <a:extLst>
              <a:ext uri="{FF2B5EF4-FFF2-40B4-BE49-F238E27FC236}">
                <a16:creationId xmlns:a16="http://schemas.microsoft.com/office/drawing/2014/main" id="{3925BFFE-053F-BD75-BB4F-53E54BF1842F}"/>
              </a:ext>
            </a:extLst>
          </p:cNvPr>
          <p:cNvCxnSpPr>
            <a:cxnSpLocks/>
          </p:cNvCxnSpPr>
          <p:nvPr/>
        </p:nvCxnSpPr>
        <p:spPr>
          <a:xfrm>
            <a:off x="5979388" y="2003706"/>
            <a:ext cx="16727" cy="4393202"/>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29352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28701-7A05-154F-8AF7-25F9AE02B7D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7BA068-368E-C2D4-75A0-D5E621BDA9B2}"/>
              </a:ext>
            </a:extLst>
          </p:cNvPr>
          <p:cNvSpPr>
            <a:spLocks noGrp="1"/>
          </p:cNvSpPr>
          <p:nvPr>
            <p:ph idx="1"/>
          </p:nvPr>
        </p:nvSpPr>
        <p:spPr/>
        <p:txBody>
          <a:bodyPr/>
          <a:lstStyle/>
          <a:p>
            <a:pPr marL="0" indent="0">
              <a:spcBef>
                <a:spcPct val="0"/>
              </a:spcBef>
              <a:buNone/>
            </a:pPr>
            <a:r>
              <a:rPr lang="en-US" altLang="en-US" b="1" dirty="0">
                <a:solidFill>
                  <a:srgbClr val="000000"/>
                </a:solidFill>
              </a:rPr>
              <a:t>Loss of Natural elbow or knee action </a:t>
            </a:r>
          </a:p>
          <a:p>
            <a:pPr marL="0" indent="0">
              <a:spcBef>
                <a:spcPct val="0"/>
              </a:spcBef>
              <a:buNone/>
            </a:pPr>
            <a:endParaRPr lang="en-US" altLang="en-US" dirty="0">
              <a:solidFill>
                <a:srgbClr val="000000"/>
              </a:solidFill>
            </a:endParaRPr>
          </a:p>
          <a:p>
            <a:pPr marL="0" indent="0">
              <a:spcBef>
                <a:spcPct val="0"/>
              </a:spcBef>
              <a:buNone/>
            </a:pPr>
            <a:r>
              <a:rPr lang="en-US" altLang="en-US" sz="2600" dirty="0">
                <a:solidFill>
                  <a:srgbClr val="000000"/>
                </a:solidFill>
              </a:rPr>
              <a:t>This means that the veteran does not have natural use of the joint, to the point that muscles affecting joint motion, if not already atrophied, will become so. Ankylosis or paralysis of the joint is entitling.  </a:t>
            </a:r>
          </a:p>
          <a:p>
            <a:endParaRPr lang="en-US" dirty="0"/>
          </a:p>
        </p:txBody>
      </p:sp>
      <p:sp>
        <p:nvSpPr>
          <p:cNvPr id="3" name="Title 2">
            <a:extLst>
              <a:ext uri="{FF2B5EF4-FFF2-40B4-BE49-F238E27FC236}">
                <a16:creationId xmlns:a16="http://schemas.microsoft.com/office/drawing/2014/main" id="{AD732E22-C807-DF5E-D56D-794FD19F3FE0}"/>
              </a:ext>
            </a:extLst>
          </p:cNvPr>
          <p:cNvSpPr>
            <a:spLocks noGrp="1"/>
          </p:cNvSpPr>
          <p:nvPr>
            <p:ph type="title"/>
          </p:nvPr>
        </p:nvSpPr>
        <p:spPr/>
        <p:txBody>
          <a:bodyPr/>
          <a:lstStyle/>
          <a:p>
            <a:r>
              <a:rPr lang="en-US" dirty="0"/>
              <a:t>SMC for Double Extremity Loss</a:t>
            </a:r>
          </a:p>
        </p:txBody>
      </p:sp>
    </p:spTree>
    <p:extLst>
      <p:ext uri="{BB962C8B-B14F-4D97-AF65-F5344CB8AC3E}">
        <p14:creationId xmlns:p14="http://schemas.microsoft.com/office/powerpoint/2010/main" val="481963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50156-AF89-CA8A-D38D-2100A5B2FC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ED88A3-4483-0776-40B1-A3CBE3D00CD1}"/>
              </a:ext>
            </a:extLst>
          </p:cNvPr>
          <p:cNvSpPr>
            <a:spLocks noGrp="1"/>
          </p:cNvSpPr>
          <p:nvPr>
            <p:ph type="title"/>
          </p:nvPr>
        </p:nvSpPr>
        <p:spPr/>
        <p:txBody>
          <a:bodyPr/>
          <a:lstStyle/>
          <a:p>
            <a:r>
              <a:rPr lang="en-US" dirty="0"/>
              <a:t>SMC (P) Elevations</a:t>
            </a:r>
          </a:p>
        </p:txBody>
      </p:sp>
      <p:sp>
        <p:nvSpPr>
          <p:cNvPr id="5" name="Content Placeholder 4">
            <a:extLst>
              <a:ext uri="{FF2B5EF4-FFF2-40B4-BE49-F238E27FC236}">
                <a16:creationId xmlns:a16="http://schemas.microsoft.com/office/drawing/2014/main" id="{9007FA92-83CF-EABD-DA4F-C0A5219C120A}"/>
              </a:ext>
            </a:extLst>
          </p:cNvPr>
          <p:cNvSpPr>
            <a:spLocks noGrp="1"/>
          </p:cNvSpPr>
          <p:nvPr>
            <p:ph idx="1"/>
          </p:nvPr>
        </p:nvSpPr>
        <p:spPr/>
        <p:txBody>
          <a:bodyPr/>
          <a:lstStyle/>
          <a:p>
            <a:pPr marL="0" indent="0">
              <a:spcBef>
                <a:spcPts val="0"/>
              </a:spcBef>
              <a:buNone/>
              <a:defRPr/>
            </a:pPr>
            <a:r>
              <a:rPr lang="en-US" b="1" dirty="0">
                <a:solidFill>
                  <a:prstClr val="black"/>
                </a:solidFill>
              </a:rPr>
              <a:t>Elevation of SMC level under (P)</a:t>
            </a:r>
          </a:p>
          <a:p>
            <a:pPr>
              <a:spcBef>
                <a:spcPts val="0"/>
              </a:spcBef>
              <a:defRPr/>
            </a:pPr>
            <a:endParaRPr lang="en-US" dirty="0">
              <a:solidFill>
                <a:prstClr val="black"/>
              </a:solidFill>
            </a:endParaRPr>
          </a:p>
          <a:p>
            <a:pPr marL="0" indent="0">
              <a:lnSpc>
                <a:spcPct val="120000"/>
              </a:lnSpc>
              <a:spcBef>
                <a:spcPts val="0"/>
              </a:spcBef>
              <a:buNone/>
              <a:defRPr/>
            </a:pPr>
            <a:r>
              <a:rPr lang="en-US" dirty="0">
                <a:solidFill>
                  <a:prstClr val="black"/>
                </a:solidFill>
              </a:rPr>
              <a:t>For a veteran already rated at SMC (L) or higher, the following factors permit elevation of the SMC level.</a:t>
            </a:r>
          </a:p>
          <a:p>
            <a:pPr>
              <a:spcBef>
                <a:spcPts val="0"/>
              </a:spcBef>
              <a:defRPr/>
            </a:pPr>
            <a:endParaRPr lang="en-US" dirty="0">
              <a:solidFill>
                <a:prstClr val="black"/>
              </a:solidFill>
            </a:endParaRPr>
          </a:p>
          <a:p>
            <a:pPr marL="742950" lvl="1" indent="-285750">
              <a:spcBef>
                <a:spcPts val="0"/>
              </a:spcBef>
              <a:defRPr/>
            </a:pPr>
            <a:r>
              <a:rPr lang="en-US" dirty="0">
                <a:solidFill>
                  <a:prstClr val="black"/>
                </a:solidFill>
              </a:rPr>
              <a:t>Additional independent 50% disabilities = Half step</a:t>
            </a:r>
          </a:p>
          <a:p>
            <a:pPr marL="742950" lvl="1" indent="-285750">
              <a:spcBef>
                <a:spcPts val="0"/>
              </a:spcBef>
              <a:defRPr/>
            </a:pPr>
            <a:endParaRPr lang="en-US" dirty="0">
              <a:solidFill>
                <a:prstClr val="black"/>
              </a:solidFill>
            </a:endParaRPr>
          </a:p>
          <a:p>
            <a:pPr marL="742950" lvl="1" indent="-285750">
              <a:spcBef>
                <a:spcPts val="0"/>
              </a:spcBef>
              <a:defRPr/>
            </a:pPr>
            <a:r>
              <a:rPr lang="en-US" dirty="0">
                <a:solidFill>
                  <a:prstClr val="black"/>
                </a:solidFill>
              </a:rPr>
              <a:t>Additional independent 100% single disability = Full step</a:t>
            </a:r>
          </a:p>
          <a:p>
            <a:pPr marL="742950" lvl="1" indent="-285750">
              <a:spcBef>
                <a:spcPts val="0"/>
              </a:spcBef>
              <a:defRPr/>
            </a:pPr>
            <a:endParaRPr lang="en-US" dirty="0">
              <a:solidFill>
                <a:prstClr val="black"/>
              </a:solidFill>
            </a:endParaRPr>
          </a:p>
          <a:p>
            <a:pPr marL="742950" lvl="1" indent="-285750">
              <a:spcBef>
                <a:spcPts val="0"/>
              </a:spcBef>
              <a:defRPr/>
            </a:pPr>
            <a:r>
              <a:rPr lang="en-US" dirty="0">
                <a:solidFill>
                  <a:prstClr val="black"/>
                </a:solidFill>
              </a:rPr>
              <a:t>Triple extremity loss = Half step</a:t>
            </a:r>
          </a:p>
          <a:p>
            <a:endParaRPr lang="en-US" dirty="0"/>
          </a:p>
        </p:txBody>
      </p:sp>
    </p:spTree>
    <p:extLst>
      <p:ext uri="{BB962C8B-B14F-4D97-AF65-F5344CB8AC3E}">
        <p14:creationId xmlns:p14="http://schemas.microsoft.com/office/powerpoint/2010/main" val="1887153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7C7A8-E25A-448E-4DAB-EA4084939CB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448334-8B91-664B-1883-A89FAED563FF}"/>
              </a:ext>
            </a:extLst>
          </p:cNvPr>
          <p:cNvSpPr>
            <a:spLocks noGrp="1"/>
          </p:cNvSpPr>
          <p:nvPr>
            <p:ph idx="1"/>
          </p:nvPr>
        </p:nvSpPr>
        <p:spPr/>
        <p:txBody>
          <a:bodyPr/>
          <a:lstStyle/>
          <a:p>
            <a:pPr>
              <a:spcBef>
                <a:spcPct val="0"/>
              </a:spcBef>
              <a:buNone/>
            </a:pPr>
            <a:r>
              <a:rPr lang="en-US" altLang="en-US" b="1" dirty="0">
                <a:solidFill>
                  <a:srgbClr val="000000"/>
                </a:solidFill>
              </a:rPr>
              <a:t>½ Step Examples:  </a:t>
            </a:r>
          </a:p>
          <a:p>
            <a:pPr marL="0" indent="0">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1. 	100 percent for bilateral BKA = SMC(L)</a:t>
            </a:r>
          </a:p>
          <a:p>
            <a:pPr>
              <a:spcBef>
                <a:spcPct val="0"/>
              </a:spcBef>
              <a:buNone/>
            </a:pPr>
            <a:r>
              <a:rPr lang="en-US" altLang="en-US" dirty="0">
                <a:solidFill>
                  <a:srgbClr val="000000"/>
                </a:solidFill>
              </a:rPr>
              <a:t>		50 percent for PTSD	   		</a:t>
            </a:r>
          </a:p>
          <a:p>
            <a:pPr>
              <a:spcBef>
                <a:spcPct val="0"/>
              </a:spcBef>
              <a:buNone/>
            </a:pPr>
            <a:r>
              <a:rPr lang="en-US" altLang="en-US" dirty="0">
                <a:solidFill>
                  <a:srgbClr val="000000"/>
                </a:solidFill>
              </a:rPr>
              <a:t>		SMC entitlement is now (L ½)</a:t>
            </a:r>
          </a:p>
          <a:p>
            <a:pPr>
              <a:spcBef>
                <a:spcPct val="0"/>
              </a:spcBef>
              <a:buNone/>
            </a:pPr>
            <a:r>
              <a:rPr lang="en-US" altLang="en-US" dirty="0">
                <a:solidFill>
                  <a:srgbClr val="000000"/>
                </a:solidFill>
              </a:rPr>
              <a:t>	</a:t>
            </a:r>
          </a:p>
          <a:p>
            <a:pPr>
              <a:spcBef>
                <a:spcPct val="0"/>
              </a:spcBef>
              <a:buNone/>
            </a:pPr>
            <a:r>
              <a:rPr lang="en-US" altLang="en-US" dirty="0">
                <a:solidFill>
                  <a:srgbClr val="000000"/>
                </a:solidFill>
              </a:rPr>
              <a:t>2. 	100% for LOU of both hands = SMC(M)</a:t>
            </a:r>
          </a:p>
          <a:p>
            <a:pPr>
              <a:spcBef>
                <a:spcPct val="0"/>
              </a:spcBef>
              <a:buNone/>
            </a:pPr>
            <a:r>
              <a:rPr lang="en-US" altLang="en-US" dirty="0">
                <a:solidFill>
                  <a:srgbClr val="000000"/>
                </a:solidFill>
              </a:rPr>
              <a:t> 		30 percent for heart disease</a:t>
            </a:r>
          </a:p>
          <a:p>
            <a:pPr>
              <a:spcBef>
                <a:spcPct val="0"/>
              </a:spcBef>
              <a:buNone/>
            </a:pPr>
            <a:r>
              <a:rPr lang="en-US" altLang="en-US" dirty="0">
                <a:solidFill>
                  <a:srgbClr val="000000"/>
                </a:solidFill>
              </a:rPr>
              <a:t>	   	30 percent for GI disorder		</a:t>
            </a:r>
          </a:p>
          <a:p>
            <a:pPr>
              <a:spcBef>
                <a:spcPct val="0"/>
              </a:spcBef>
              <a:buNone/>
            </a:pPr>
            <a:r>
              <a:rPr lang="en-US" altLang="en-US" dirty="0">
                <a:solidFill>
                  <a:srgbClr val="000000"/>
                </a:solidFill>
              </a:rPr>
              <a:t>		SMC entitlement is now (M ½)	</a:t>
            </a:r>
          </a:p>
          <a:p>
            <a:endParaRPr lang="en-US" dirty="0"/>
          </a:p>
        </p:txBody>
      </p:sp>
      <p:sp>
        <p:nvSpPr>
          <p:cNvPr id="3" name="Title 2">
            <a:extLst>
              <a:ext uri="{FF2B5EF4-FFF2-40B4-BE49-F238E27FC236}">
                <a16:creationId xmlns:a16="http://schemas.microsoft.com/office/drawing/2014/main" id="{9F4CFD0C-AFB9-2331-B25E-653214F867CF}"/>
              </a:ext>
            </a:extLst>
          </p:cNvPr>
          <p:cNvSpPr>
            <a:spLocks noGrp="1"/>
          </p:cNvSpPr>
          <p:nvPr>
            <p:ph type="title"/>
          </p:nvPr>
        </p:nvSpPr>
        <p:spPr/>
        <p:txBody>
          <a:bodyPr>
            <a:normAutofit/>
          </a:bodyPr>
          <a:lstStyle/>
          <a:p>
            <a:r>
              <a:rPr lang="en-US" dirty="0"/>
              <a:t>SMC (P) Elevations</a:t>
            </a:r>
          </a:p>
        </p:txBody>
      </p:sp>
    </p:spTree>
    <p:extLst>
      <p:ext uri="{BB962C8B-B14F-4D97-AF65-F5344CB8AC3E}">
        <p14:creationId xmlns:p14="http://schemas.microsoft.com/office/powerpoint/2010/main" val="1609343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80643-5479-7734-B43B-2059C0F4AF5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C30DCA3-9C9D-5185-1C98-A3A5667069BA}"/>
              </a:ext>
            </a:extLst>
          </p:cNvPr>
          <p:cNvSpPr>
            <a:spLocks noGrp="1"/>
          </p:cNvSpPr>
          <p:nvPr>
            <p:ph idx="1"/>
          </p:nvPr>
        </p:nvSpPr>
        <p:spPr/>
        <p:txBody>
          <a:bodyPr numCol="1">
            <a:normAutofit/>
          </a:bodyPr>
          <a:lstStyle/>
          <a:p>
            <a:pPr marL="0" indent="0">
              <a:spcBef>
                <a:spcPct val="0"/>
              </a:spcBef>
              <a:buNone/>
            </a:pPr>
            <a:r>
              <a:rPr lang="en-US" altLang="en-US" b="1" dirty="0">
                <a:solidFill>
                  <a:srgbClr val="000000"/>
                </a:solidFill>
              </a:rPr>
              <a:t>Whole Step Example:  </a:t>
            </a:r>
          </a:p>
          <a:p>
            <a:pPr>
              <a:spcBef>
                <a:spcPct val="0"/>
              </a:spcBef>
              <a:buNone/>
            </a:pPr>
            <a:endParaRPr lang="en-US" altLang="en-US" dirty="0">
              <a:solidFill>
                <a:srgbClr val="000000"/>
              </a:solidFill>
            </a:endParaRPr>
          </a:p>
          <a:p>
            <a:pPr>
              <a:lnSpc>
                <a:spcPct val="120000"/>
              </a:lnSpc>
              <a:spcBef>
                <a:spcPct val="0"/>
              </a:spcBef>
              <a:buNone/>
            </a:pPr>
            <a:r>
              <a:rPr lang="en-US" altLang="en-US" dirty="0">
                <a:solidFill>
                  <a:srgbClr val="000000"/>
                </a:solidFill>
              </a:rPr>
              <a:t>100 percent both hands 	SMC (M)</a:t>
            </a:r>
          </a:p>
          <a:p>
            <a:pPr>
              <a:lnSpc>
                <a:spcPct val="120000"/>
              </a:lnSpc>
              <a:spcBef>
                <a:spcPct val="0"/>
              </a:spcBef>
              <a:buNone/>
            </a:pPr>
            <a:r>
              <a:rPr lang="en-US" altLang="en-US" dirty="0">
                <a:solidFill>
                  <a:srgbClr val="000000"/>
                </a:solidFill>
              </a:rPr>
              <a:t>100 percent heart disease  	Full step to SMC (N)</a:t>
            </a:r>
          </a:p>
          <a:p>
            <a:pPr>
              <a:lnSpc>
                <a:spcPct val="120000"/>
              </a:lnSpc>
              <a:spcBef>
                <a:spcPct val="0"/>
              </a:spcBef>
              <a:buNone/>
            </a:pPr>
            <a:r>
              <a:rPr lang="en-US" altLang="en-US" dirty="0">
                <a:solidFill>
                  <a:srgbClr val="000000"/>
                </a:solidFill>
              </a:rPr>
              <a:t>0 percent creative organ	Add SMC (K)</a:t>
            </a:r>
          </a:p>
          <a:p>
            <a:pPr>
              <a:lnSpc>
                <a:spcPct val="120000"/>
              </a:lnSpc>
              <a:spcBef>
                <a:spcPct val="0"/>
              </a:spcBef>
              <a:buNone/>
            </a:pPr>
            <a:r>
              <a:rPr lang="en-US" altLang="en-US" dirty="0">
                <a:solidFill>
                  <a:srgbClr val="000000"/>
                </a:solidFill>
              </a:rPr>
              <a:t>SMC Entitlement is now	SMC (N) + (K)</a:t>
            </a:r>
          </a:p>
          <a:p>
            <a:pPr marL="0" marR="0" indent="0">
              <a:lnSpc>
                <a:spcPct val="115000"/>
              </a:lnSpc>
              <a:spcBef>
                <a:spcPts val="0"/>
              </a:spcBef>
              <a:spcAft>
                <a:spcPts val="0"/>
              </a:spcAft>
              <a:buNone/>
            </a:pPr>
            <a:endParaRPr lang="en-US" dirty="0"/>
          </a:p>
        </p:txBody>
      </p:sp>
      <p:sp>
        <p:nvSpPr>
          <p:cNvPr id="3" name="Title 2">
            <a:extLst>
              <a:ext uri="{FF2B5EF4-FFF2-40B4-BE49-F238E27FC236}">
                <a16:creationId xmlns:a16="http://schemas.microsoft.com/office/drawing/2014/main" id="{BF0B85E3-3CD9-AAC0-CC2D-1C17BBD6FE42}"/>
              </a:ext>
            </a:extLst>
          </p:cNvPr>
          <p:cNvSpPr>
            <a:spLocks noGrp="1"/>
          </p:cNvSpPr>
          <p:nvPr>
            <p:ph type="title"/>
          </p:nvPr>
        </p:nvSpPr>
        <p:spPr/>
        <p:txBody>
          <a:bodyPr/>
          <a:lstStyle/>
          <a:p>
            <a:r>
              <a:rPr lang="en-US" dirty="0"/>
              <a:t>SMC (P) Elevations</a:t>
            </a:r>
          </a:p>
        </p:txBody>
      </p:sp>
    </p:spTree>
    <p:extLst>
      <p:ext uri="{BB962C8B-B14F-4D97-AF65-F5344CB8AC3E}">
        <p14:creationId xmlns:p14="http://schemas.microsoft.com/office/powerpoint/2010/main" val="1592317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110AF7-4EBB-684F-D08E-AAA1E8B0329B}"/>
              </a:ext>
            </a:extLst>
          </p:cNvPr>
          <p:cNvSpPr>
            <a:spLocks noGrp="1"/>
          </p:cNvSpPr>
          <p:nvPr>
            <p:ph idx="1"/>
          </p:nvPr>
        </p:nvSpPr>
        <p:spPr/>
        <p:txBody>
          <a:bodyPr/>
          <a:lstStyle/>
          <a:p>
            <a:r>
              <a:rPr lang="en-US" dirty="0"/>
              <a:t>SMC (K)</a:t>
            </a:r>
          </a:p>
          <a:p>
            <a:r>
              <a:rPr lang="en-US" dirty="0"/>
              <a:t>SMC criteria for Housebound and A&amp;A</a:t>
            </a:r>
          </a:p>
          <a:p>
            <a:r>
              <a:rPr lang="en-US" dirty="0"/>
              <a:t>SMC for extremity losses at all levels (L thru O)</a:t>
            </a:r>
          </a:p>
          <a:p>
            <a:r>
              <a:rPr lang="en-US" dirty="0"/>
              <a:t>SMC (P) elevations</a:t>
            </a:r>
          </a:p>
          <a:p>
            <a:r>
              <a:rPr lang="en-US" dirty="0"/>
              <a:t>The five ways to get to SMC (O)</a:t>
            </a:r>
          </a:p>
          <a:p>
            <a:r>
              <a:rPr lang="en-US" dirty="0"/>
              <a:t>SMC (R) and (T)</a:t>
            </a:r>
          </a:p>
        </p:txBody>
      </p:sp>
      <p:sp>
        <p:nvSpPr>
          <p:cNvPr id="3" name="Title 2">
            <a:extLst>
              <a:ext uri="{FF2B5EF4-FFF2-40B4-BE49-F238E27FC236}">
                <a16:creationId xmlns:a16="http://schemas.microsoft.com/office/drawing/2014/main" id="{39FEA5E8-31B2-9A08-6F36-41276D2A3BAB}"/>
              </a:ext>
            </a:extLst>
          </p:cNvPr>
          <p:cNvSpPr>
            <a:spLocks noGrp="1"/>
          </p:cNvSpPr>
          <p:nvPr>
            <p:ph type="title"/>
          </p:nvPr>
        </p:nvSpPr>
        <p:spPr/>
        <p:txBody>
          <a:bodyPr/>
          <a:lstStyle/>
          <a:p>
            <a:r>
              <a:rPr lang="en-US" dirty="0"/>
              <a:t>Course Topics</a:t>
            </a:r>
          </a:p>
        </p:txBody>
      </p:sp>
    </p:spTree>
    <p:extLst>
      <p:ext uri="{BB962C8B-B14F-4D97-AF65-F5344CB8AC3E}">
        <p14:creationId xmlns:p14="http://schemas.microsoft.com/office/powerpoint/2010/main" val="745072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34CFD-385B-1598-DC60-2AB61D7FEAB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FD954C7-33F4-FC45-FE5B-DC2861CEE95D}"/>
              </a:ext>
            </a:extLst>
          </p:cNvPr>
          <p:cNvSpPr>
            <a:spLocks noGrp="1"/>
          </p:cNvSpPr>
          <p:nvPr>
            <p:ph idx="1"/>
          </p:nvPr>
        </p:nvSpPr>
        <p:spPr/>
        <p:txBody>
          <a:bodyPr/>
          <a:lstStyle/>
          <a:p>
            <a:pPr>
              <a:lnSpc>
                <a:spcPct val="120000"/>
              </a:lnSpc>
              <a:spcBef>
                <a:spcPct val="0"/>
              </a:spcBef>
              <a:buNone/>
            </a:pPr>
            <a:r>
              <a:rPr lang="en-US" altLang="en-US" sz="3200" b="1" dirty="0">
                <a:solidFill>
                  <a:srgbClr val="000000"/>
                </a:solidFill>
              </a:rPr>
              <a:t>Example:</a:t>
            </a:r>
          </a:p>
          <a:p>
            <a:pPr>
              <a:lnSpc>
                <a:spcPct val="120000"/>
              </a:lnSpc>
              <a:spcBef>
                <a:spcPct val="0"/>
              </a:spcBef>
              <a:buNone/>
            </a:pPr>
            <a:r>
              <a:rPr lang="en-US" altLang="en-US" sz="2600" dirty="0">
                <a:solidFill>
                  <a:srgbClr val="000000"/>
                </a:solidFill>
              </a:rPr>
              <a:t>100% for both hands (LOU)	SMC (M)</a:t>
            </a:r>
          </a:p>
          <a:p>
            <a:pPr>
              <a:lnSpc>
                <a:spcPct val="120000"/>
              </a:lnSpc>
              <a:spcBef>
                <a:spcPct val="0"/>
              </a:spcBef>
              <a:buNone/>
            </a:pPr>
            <a:r>
              <a:rPr lang="en-US" altLang="en-US" sz="2600" dirty="0">
                <a:solidFill>
                  <a:srgbClr val="000000"/>
                </a:solidFill>
              </a:rPr>
              <a:t>100 % heart disease		Full step to SMC (N)</a:t>
            </a:r>
          </a:p>
          <a:p>
            <a:pPr>
              <a:lnSpc>
                <a:spcPct val="120000"/>
              </a:lnSpc>
              <a:spcBef>
                <a:spcPct val="0"/>
              </a:spcBef>
              <a:buNone/>
            </a:pPr>
            <a:r>
              <a:rPr lang="en-US" altLang="en-US" sz="2600" dirty="0">
                <a:solidFill>
                  <a:srgbClr val="000000"/>
                </a:solidFill>
              </a:rPr>
              <a:t>50% PTSD				(No Change)</a:t>
            </a:r>
          </a:p>
          <a:p>
            <a:pPr>
              <a:lnSpc>
                <a:spcPct val="120000"/>
              </a:lnSpc>
              <a:spcBef>
                <a:spcPct val="0"/>
              </a:spcBef>
              <a:buNone/>
            </a:pPr>
            <a:r>
              <a:rPr lang="en-US" altLang="en-US" sz="2600" dirty="0">
                <a:solidFill>
                  <a:srgbClr val="000000"/>
                </a:solidFill>
              </a:rPr>
              <a:t>0% creative organ			Add SMC (K)</a:t>
            </a:r>
          </a:p>
          <a:p>
            <a:pPr>
              <a:lnSpc>
                <a:spcPct val="120000"/>
              </a:lnSpc>
              <a:spcBef>
                <a:spcPct val="0"/>
              </a:spcBef>
              <a:buNone/>
            </a:pPr>
            <a:endParaRPr lang="en-US" altLang="en-US" sz="2600" dirty="0">
              <a:solidFill>
                <a:srgbClr val="000000"/>
              </a:solidFill>
            </a:endParaRPr>
          </a:p>
          <a:p>
            <a:pPr>
              <a:lnSpc>
                <a:spcPct val="120000"/>
              </a:lnSpc>
              <a:spcBef>
                <a:spcPct val="0"/>
              </a:spcBef>
              <a:buNone/>
            </a:pPr>
            <a:r>
              <a:rPr lang="en-US" altLang="en-US" sz="2600" dirty="0">
                <a:solidFill>
                  <a:srgbClr val="000000"/>
                </a:solidFill>
              </a:rPr>
              <a:t>SMC entitlement is now		SMC (N) plus (K)</a:t>
            </a:r>
          </a:p>
          <a:p>
            <a:endParaRPr lang="en-US" dirty="0"/>
          </a:p>
        </p:txBody>
      </p:sp>
      <p:sp>
        <p:nvSpPr>
          <p:cNvPr id="3" name="Title 2">
            <a:extLst>
              <a:ext uri="{FF2B5EF4-FFF2-40B4-BE49-F238E27FC236}">
                <a16:creationId xmlns:a16="http://schemas.microsoft.com/office/drawing/2014/main" id="{2F8B219A-A890-61E1-CEEE-4883C35FDEBC}"/>
              </a:ext>
            </a:extLst>
          </p:cNvPr>
          <p:cNvSpPr>
            <a:spLocks noGrp="1"/>
          </p:cNvSpPr>
          <p:nvPr>
            <p:ph type="title"/>
          </p:nvPr>
        </p:nvSpPr>
        <p:spPr/>
        <p:txBody>
          <a:bodyPr/>
          <a:lstStyle/>
          <a:p>
            <a:r>
              <a:rPr lang="en-US" dirty="0"/>
              <a:t>SMC (P) Elevations</a:t>
            </a:r>
          </a:p>
        </p:txBody>
      </p:sp>
    </p:spTree>
    <p:extLst>
      <p:ext uri="{BB962C8B-B14F-4D97-AF65-F5344CB8AC3E}">
        <p14:creationId xmlns:p14="http://schemas.microsoft.com/office/powerpoint/2010/main" val="2358331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5AFFA-6C06-7635-D4BB-F4A060074A9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EE1B37-3475-BED9-9A09-849BCC532F72}"/>
              </a:ext>
            </a:extLst>
          </p:cNvPr>
          <p:cNvSpPr>
            <a:spLocks noGrp="1"/>
          </p:cNvSpPr>
          <p:nvPr>
            <p:ph idx="1"/>
          </p:nvPr>
        </p:nvSpPr>
        <p:spPr/>
        <p:txBody>
          <a:bodyPr/>
          <a:lstStyle/>
          <a:p>
            <a:pPr algn="ctr">
              <a:spcBef>
                <a:spcPct val="0"/>
              </a:spcBef>
              <a:buNone/>
            </a:pPr>
            <a:r>
              <a:rPr lang="en-US" altLang="en-US" b="1" u="sng" dirty="0">
                <a:solidFill>
                  <a:srgbClr val="000000"/>
                </a:solidFill>
              </a:rPr>
              <a:t>(P) elevation for triple extremity</a:t>
            </a:r>
          </a:p>
          <a:p>
            <a:pPr algn="ctr">
              <a:spcBef>
                <a:spcPct val="0"/>
              </a:spcBef>
              <a:buNone/>
            </a:pPr>
            <a:endParaRPr lang="en-US" altLang="en-US" sz="2400" dirty="0">
              <a:solidFill>
                <a:srgbClr val="000000"/>
              </a:solidFill>
            </a:endParaRPr>
          </a:p>
          <a:p>
            <a:pPr marL="0" indent="0">
              <a:spcBef>
                <a:spcPct val="0"/>
              </a:spcBef>
              <a:buNone/>
            </a:pPr>
            <a:r>
              <a:rPr lang="en-US" altLang="en-US" dirty="0">
                <a:solidFill>
                  <a:srgbClr val="000000"/>
                </a:solidFill>
              </a:rPr>
              <a:t>Anatomical loss or loss of use, or a combination of loss and loss of use, of three extremities is entitled to a ½ step elevation.</a:t>
            </a:r>
          </a:p>
          <a:p>
            <a:pPr algn="ctr">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This elevation is in addition to SMC (K) entitlement and can be used with the 50 or 100 percent elevations.</a:t>
            </a:r>
          </a:p>
          <a:p>
            <a:endParaRPr lang="en-US" dirty="0"/>
          </a:p>
        </p:txBody>
      </p:sp>
      <p:sp>
        <p:nvSpPr>
          <p:cNvPr id="3" name="Title 2">
            <a:extLst>
              <a:ext uri="{FF2B5EF4-FFF2-40B4-BE49-F238E27FC236}">
                <a16:creationId xmlns:a16="http://schemas.microsoft.com/office/drawing/2014/main" id="{22F876F5-42A4-F2DA-B73F-B1A229D18390}"/>
              </a:ext>
            </a:extLst>
          </p:cNvPr>
          <p:cNvSpPr>
            <a:spLocks noGrp="1"/>
          </p:cNvSpPr>
          <p:nvPr>
            <p:ph type="title"/>
          </p:nvPr>
        </p:nvSpPr>
        <p:spPr/>
        <p:txBody>
          <a:bodyPr/>
          <a:lstStyle/>
          <a:p>
            <a:r>
              <a:rPr lang="en-US" dirty="0"/>
              <a:t>SMC (P) Elevations</a:t>
            </a:r>
          </a:p>
        </p:txBody>
      </p:sp>
    </p:spTree>
    <p:extLst>
      <p:ext uri="{BB962C8B-B14F-4D97-AF65-F5344CB8AC3E}">
        <p14:creationId xmlns:p14="http://schemas.microsoft.com/office/powerpoint/2010/main" val="2962617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BFA3A-1987-2E1A-255C-8D6B6BB5BC2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D91331E-13EC-58C7-CF16-44624DF65C16}"/>
              </a:ext>
            </a:extLst>
          </p:cNvPr>
          <p:cNvSpPr>
            <a:spLocks noGrp="1"/>
          </p:cNvSpPr>
          <p:nvPr>
            <p:ph type="title"/>
          </p:nvPr>
        </p:nvSpPr>
        <p:spPr/>
        <p:txBody>
          <a:bodyPr/>
          <a:lstStyle/>
          <a:p>
            <a:r>
              <a:rPr lang="en-US" dirty="0"/>
              <a:t>SMC (P) Elevations</a:t>
            </a:r>
          </a:p>
        </p:txBody>
      </p:sp>
      <p:sp>
        <p:nvSpPr>
          <p:cNvPr id="5" name="Content Placeholder 4">
            <a:extLst>
              <a:ext uri="{FF2B5EF4-FFF2-40B4-BE49-F238E27FC236}">
                <a16:creationId xmlns:a16="http://schemas.microsoft.com/office/drawing/2014/main" id="{DBB0EFD0-5208-55DF-FABB-C978A5B4467B}"/>
              </a:ext>
            </a:extLst>
          </p:cNvPr>
          <p:cNvSpPr>
            <a:spLocks noGrp="1"/>
          </p:cNvSpPr>
          <p:nvPr>
            <p:ph idx="1"/>
          </p:nvPr>
        </p:nvSpPr>
        <p:spPr/>
        <p:txBody>
          <a:bodyPr/>
          <a:lstStyle/>
          <a:p>
            <a:pPr>
              <a:spcBef>
                <a:spcPct val="0"/>
              </a:spcBef>
              <a:buNone/>
            </a:pPr>
            <a:r>
              <a:rPr lang="en-US" altLang="en-US" sz="2600" b="1" dirty="0">
                <a:solidFill>
                  <a:srgbClr val="000000"/>
                </a:solidFill>
              </a:rPr>
              <a:t>Triple Extremity Example:</a:t>
            </a:r>
          </a:p>
          <a:p>
            <a:pPr algn="ctr">
              <a:spcBef>
                <a:spcPct val="0"/>
              </a:spcBef>
              <a:buNone/>
            </a:pPr>
            <a:endParaRPr lang="en-US" altLang="en-US" sz="2600" dirty="0">
              <a:solidFill>
                <a:srgbClr val="000000"/>
              </a:solidFill>
            </a:endParaRPr>
          </a:p>
          <a:p>
            <a:pPr>
              <a:spcBef>
                <a:spcPct val="0"/>
              </a:spcBef>
              <a:buNone/>
            </a:pPr>
            <a:r>
              <a:rPr lang="en-US" altLang="en-US" sz="2600" dirty="0">
                <a:solidFill>
                  <a:srgbClr val="000000"/>
                </a:solidFill>
              </a:rPr>
              <a:t>1. Both feet			SMC (L)</a:t>
            </a:r>
          </a:p>
          <a:p>
            <a:pPr>
              <a:spcBef>
                <a:spcPct val="0"/>
              </a:spcBef>
              <a:buNone/>
            </a:pPr>
            <a:r>
              <a:rPr lang="en-US" altLang="en-US" sz="2600" dirty="0">
                <a:solidFill>
                  <a:srgbClr val="000000"/>
                </a:solidFill>
              </a:rPr>
              <a:t>     One hand (60%)	½ for triple plus ½ for 50% (P) </a:t>
            </a:r>
          </a:p>
          <a:p>
            <a:pPr>
              <a:spcBef>
                <a:spcPct val="0"/>
              </a:spcBef>
              <a:buNone/>
            </a:pPr>
            <a:r>
              <a:rPr lang="en-US" altLang="en-US" sz="2600" dirty="0">
                <a:solidFill>
                  <a:srgbClr val="000000"/>
                </a:solidFill>
              </a:rPr>
              <a:t>					plus (K)</a:t>
            </a:r>
          </a:p>
          <a:p>
            <a:pPr>
              <a:spcBef>
                <a:spcPct val="0"/>
              </a:spcBef>
              <a:buNone/>
            </a:pPr>
            <a:endParaRPr lang="en-US" altLang="en-US" sz="2600" dirty="0">
              <a:solidFill>
                <a:srgbClr val="000000"/>
              </a:solidFill>
            </a:endParaRPr>
          </a:p>
          <a:p>
            <a:pPr>
              <a:spcBef>
                <a:spcPct val="0"/>
              </a:spcBef>
              <a:buNone/>
            </a:pPr>
            <a:r>
              <a:rPr lang="en-US" altLang="en-US" sz="2600" b="1" dirty="0">
                <a:solidFill>
                  <a:srgbClr val="000000"/>
                </a:solidFill>
              </a:rPr>
              <a:t>SMC entitlement is now	SMC (M)+(K)</a:t>
            </a:r>
          </a:p>
          <a:p>
            <a:pPr marL="0" indent="0">
              <a:buNone/>
            </a:pPr>
            <a:endParaRPr lang="en-US" b="1" dirty="0"/>
          </a:p>
        </p:txBody>
      </p:sp>
    </p:spTree>
    <p:extLst>
      <p:ext uri="{BB962C8B-B14F-4D97-AF65-F5344CB8AC3E}">
        <p14:creationId xmlns:p14="http://schemas.microsoft.com/office/powerpoint/2010/main" val="2547070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3F55F-2690-AF39-9A5F-3187EE1290C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B7ED86-7CAA-86C4-4FCA-8EB93BC80F0C}"/>
              </a:ext>
            </a:extLst>
          </p:cNvPr>
          <p:cNvSpPr>
            <a:spLocks noGrp="1"/>
          </p:cNvSpPr>
          <p:nvPr>
            <p:ph idx="1"/>
          </p:nvPr>
        </p:nvSpPr>
        <p:spPr/>
        <p:txBody>
          <a:bodyPr>
            <a:normAutofit/>
          </a:bodyPr>
          <a:lstStyle/>
          <a:p>
            <a:pPr>
              <a:spcBef>
                <a:spcPct val="0"/>
              </a:spcBef>
              <a:buNone/>
            </a:pPr>
            <a:r>
              <a:rPr lang="en-US" altLang="en-US" sz="2600" b="1" dirty="0">
                <a:solidFill>
                  <a:srgbClr val="000000"/>
                </a:solidFill>
              </a:rPr>
              <a:t>Triple Extremity Example:</a:t>
            </a:r>
          </a:p>
          <a:p>
            <a:pPr algn="ctr">
              <a:spcBef>
                <a:spcPct val="0"/>
              </a:spcBef>
              <a:buNone/>
            </a:pPr>
            <a:endParaRPr lang="en-US" altLang="en-US" sz="2600" dirty="0">
              <a:solidFill>
                <a:srgbClr val="000000"/>
              </a:solidFill>
            </a:endParaRPr>
          </a:p>
          <a:p>
            <a:pPr>
              <a:spcBef>
                <a:spcPct val="0"/>
              </a:spcBef>
              <a:buNone/>
            </a:pPr>
            <a:r>
              <a:rPr lang="en-US" altLang="en-US" sz="2600" dirty="0">
                <a:solidFill>
                  <a:srgbClr val="000000"/>
                </a:solidFill>
              </a:rPr>
              <a:t>1. Both hands			(M)</a:t>
            </a:r>
          </a:p>
          <a:p>
            <a:pPr>
              <a:spcBef>
                <a:spcPct val="0"/>
              </a:spcBef>
              <a:buNone/>
            </a:pPr>
            <a:r>
              <a:rPr lang="en-US" altLang="en-US" sz="2600" dirty="0">
                <a:solidFill>
                  <a:srgbClr val="000000"/>
                </a:solidFill>
              </a:rPr>
              <a:t>	  One foot (40%)			½ for triple plus (K)</a:t>
            </a:r>
          </a:p>
          <a:p>
            <a:pPr>
              <a:spcBef>
                <a:spcPct val="0"/>
              </a:spcBef>
              <a:buNone/>
            </a:pPr>
            <a:r>
              <a:rPr lang="en-US" altLang="en-US" sz="2600" dirty="0">
                <a:solidFill>
                  <a:srgbClr val="000000"/>
                </a:solidFill>
              </a:rPr>
              <a:t>	 </a:t>
            </a:r>
          </a:p>
          <a:p>
            <a:pPr>
              <a:spcBef>
                <a:spcPct val="0"/>
              </a:spcBef>
              <a:buNone/>
            </a:pPr>
            <a:r>
              <a:rPr lang="en-US" altLang="en-US" sz="2600" b="1" dirty="0">
                <a:solidFill>
                  <a:srgbClr val="000000"/>
                </a:solidFill>
              </a:rPr>
              <a:t>SMC entitlement is now SMC (M ½) + (K)</a:t>
            </a:r>
          </a:p>
          <a:p>
            <a:pPr>
              <a:spcBef>
                <a:spcPct val="0"/>
              </a:spcBef>
              <a:buNone/>
            </a:pPr>
            <a:endParaRPr lang="en-US" altLang="en-US" sz="2600" dirty="0">
              <a:solidFill>
                <a:srgbClr val="000000"/>
              </a:solidFill>
            </a:endParaRPr>
          </a:p>
          <a:p>
            <a:pPr>
              <a:spcBef>
                <a:spcPct val="0"/>
              </a:spcBef>
              <a:buNone/>
            </a:pPr>
            <a:r>
              <a:rPr lang="en-US" altLang="en-US" sz="2600" dirty="0">
                <a:solidFill>
                  <a:srgbClr val="000000"/>
                </a:solidFill>
              </a:rPr>
              <a:t>2. Both hands			(M)</a:t>
            </a:r>
          </a:p>
          <a:p>
            <a:pPr>
              <a:spcBef>
                <a:spcPct val="0"/>
              </a:spcBef>
              <a:buNone/>
            </a:pPr>
            <a:r>
              <a:rPr lang="en-US" altLang="en-US" sz="2600" dirty="0">
                <a:solidFill>
                  <a:srgbClr val="000000"/>
                </a:solidFill>
              </a:rPr>
              <a:t>	  One foot (40%)			½ for triple plus (K)   </a:t>
            </a:r>
          </a:p>
          <a:p>
            <a:pPr>
              <a:spcBef>
                <a:spcPct val="0"/>
              </a:spcBef>
              <a:buNone/>
            </a:pPr>
            <a:r>
              <a:rPr lang="en-US" altLang="en-US" sz="2600" dirty="0">
                <a:solidFill>
                  <a:srgbClr val="000000"/>
                </a:solidFill>
              </a:rPr>
              <a:t>    100% Heart Disease	          Full step (P) elevation</a:t>
            </a:r>
          </a:p>
          <a:p>
            <a:pPr>
              <a:spcBef>
                <a:spcPct val="0"/>
              </a:spcBef>
              <a:buNone/>
            </a:pPr>
            <a:endParaRPr lang="en-US" altLang="en-US" sz="2600" dirty="0">
              <a:solidFill>
                <a:srgbClr val="000000"/>
              </a:solidFill>
            </a:endParaRPr>
          </a:p>
          <a:p>
            <a:pPr>
              <a:spcBef>
                <a:spcPct val="0"/>
              </a:spcBef>
              <a:buNone/>
            </a:pPr>
            <a:r>
              <a:rPr lang="en-US" altLang="en-US" sz="2600" b="1" dirty="0">
                <a:solidFill>
                  <a:srgbClr val="000000"/>
                </a:solidFill>
              </a:rPr>
              <a:t>SMC entitlement is now SMC (N ½) + (K) 	</a:t>
            </a:r>
            <a:endParaRPr lang="en-US" sz="2600" dirty="0"/>
          </a:p>
          <a:p>
            <a:endParaRPr lang="en-US" dirty="0"/>
          </a:p>
        </p:txBody>
      </p:sp>
      <p:sp>
        <p:nvSpPr>
          <p:cNvPr id="3" name="Title 2">
            <a:extLst>
              <a:ext uri="{FF2B5EF4-FFF2-40B4-BE49-F238E27FC236}">
                <a16:creationId xmlns:a16="http://schemas.microsoft.com/office/drawing/2014/main" id="{2125D17D-71C4-84BE-A042-09DD0AE5B21A}"/>
              </a:ext>
            </a:extLst>
          </p:cNvPr>
          <p:cNvSpPr>
            <a:spLocks noGrp="1"/>
          </p:cNvSpPr>
          <p:nvPr>
            <p:ph type="title"/>
          </p:nvPr>
        </p:nvSpPr>
        <p:spPr/>
        <p:txBody>
          <a:bodyPr>
            <a:normAutofit/>
          </a:bodyPr>
          <a:lstStyle/>
          <a:p>
            <a:r>
              <a:rPr lang="en-US" dirty="0"/>
              <a:t>SMC (P) Elevations</a:t>
            </a:r>
          </a:p>
        </p:txBody>
      </p:sp>
    </p:spTree>
    <p:extLst>
      <p:ext uri="{BB962C8B-B14F-4D97-AF65-F5344CB8AC3E}">
        <p14:creationId xmlns:p14="http://schemas.microsoft.com/office/powerpoint/2010/main" val="946233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4E48B-43EC-4E0A-26FC-63690A7B08E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8F014E-C3D4-BE0C-AC5C-3D09899023CD}"/>
              </a:ext>
            </a:extLst>
          </p:cNvPr>
          <p:cNvSpPr>
            <a:spLocks noGrp="1"/>
          </p:cNvSpPr>
          <p:nvPr>
            <p:ph idx="1"/>
          </p:nvPr>
        </p:nvSpPr>
        <p:spPr/>
        <p:txBody>
          <a:bodyPr/>
          <a:lstStyle/>
          <a:p>
            <a:pPr>
              <a:spcBef>
                <a:spcPct val="0"/>
              </a:spcBef>
              <a:buNone/>
            </a:pPr>
            <a:r>
              <a:rPr lang="en-US" altLang="en-US" b="1" dirty="0">
                <a:solidFill>
                  <a:srgbClr val="000000"/>
                </a:solidFill>
              </a:rPr>
              <a:t>There are five ways to get to SMC (O):</a:t>
            </a:r>
          </a:p>
          <a:p>
            <a:pPr>
              <a:spcBef>
                <a:spcPct val="0"/>
              </a:spcBef>
              <a:buNone/>
            </a:pPr>
            <a:endParaRPr lang="en-US" altLang="en-US" sz="2400" dirty="0">
              <a:solidFill>
                <a:srgbClr val="000000"/>
              </a:solidFill>
            </a:endParaRPr>
          </a:p>
          <a:p>
            <a:pPr marL="973137" indent="-571500">
              <a:spcBef>
                <a:spcPts val="0"/>
              </a:spcBef>
              <a:defRPr/>
            </a:pPr>
            <a:r>
              <a:rPr lang="en-US" dirty="0">
                <a:solidFill>
                  <a:prstClr val="black"/>
                </a:solidFill>
              </a:rPr>
              <a:t>Both arms, shoulder-level amputation</a:t>
            </a:r>
          </a:p>
          <a:p>
            <a:pPr marL="742950" indent="-341313">
              <a:spcBef>
                <a:spcPts val="0"/>
              </a:spcBef>
              <a:buFont typeface="+mj-lt"/>
              <a:buAutoNum type="arabicPeriod"/>
              <a:defRPr/>
            </a:pPr>
            <a:endParaRPr lang="en-US" sz="1100" dirty="0">
              <a:solidFill>
                <a:prstClr val="black"/>
              </a:solidFill>
            </a:endParaRPr>
          </a:p>
          <a:p>
            <a:pPr marL="973137" indent="-571500">
              <a:spcBef>
                <a:spcPts val="0"/>
              </a:spcBef>
              <a:defRPr/>
            </a:pPr>
            <a:r>
              <a:rPr lang="en-US" dirty="0">
                <a:solidFill>
                  <a:prstClr val="black"/>
                </a:solidFill>
              </a:rPr>
              <a:t>Paraplegia with loss of bowel and bladder sphincter</a:t>
            </a:r>
          </a:p>
          <a:p>
            <a:pPr marL="742950" indent="-341313">
              <a:spcBef>
                <a:spcPts val="0"/>
              </a:spcBef>
              <a:buFont typeface="+mj-lt"/>
              <a:buAutoNum type="arabicPeriod"/>
              <a:defRPr/>
            </a:pPr>
            <a:endParaRPr lang="en-US" sz="1050" dirty="0">
              <a:solidFill>
                <a:prstClr val="black"/>
              </a:solidFill>
            </a:endParaRPr>
          </a:p>
          <a:p>
            <a:pPr marL="973137" indent="-571500">
              <a:spcBef>
                <a:spcPts val="0"/>
              </a:spcBef>
              <a:defRPr/>
            </a:pPr>
            <a:r>
              <a:rPr lang="en-US" dirty="0">
                <a:solidFill>
                  <a:prstClr val="black"/>
                </a:solidFill>
              </a:rPr>
              <a:t>Conditions entitling to two SMC codes rated (L) to (N)</a:t>
            </a:r>
          </a:p>
          <a:p>
            <a:pPr marL="742950" indent="-341313">
              <a:spcBef>
                <a:spcPts val="0"/>
              </a:spcBef>
              <a:buFont typeface="+mj-lt"/>
              <a:buAutoNum type="arabicPeriod"/>
              <a:defRPr/>
            </a:pPr>
            <a:endParaRPr lang="en-US" sz="1050" dirty="0">
              <a:solidFill>
                <a:prstClr val="black"/>
              </a:solidFill>
            </a:endParaRPr>
          </a:p>
          <a:p>
            <a:pPr marL="973137" indent="-571500">
              <a:spcBef>
                <a:spcPts val="0"/>
              </a:spcBef>
              <a:defRPr/>
            </a:pPr>
            <a:r>
              <a:rPr lang="en-US" dirty="0">
                <a:solidFill>
                  <a:prstClr val="black"/>
                </a:solidFill>
              </a:rPr>
              <a:t>Elevations under (P)</a:t>
            </a:r>
          </a:p>
          <a:p>
            <a:pPr marL="742950" indent="-341313">
              <a:spcBef>
                <a:spcPts val="0"/>
              </a:spcBef>
              <a:buFont typeface="+mj-lt"/>
              <a:buAutoNum type="arabicPeriod"/>
              <a:defRPr/>
            </a:pPr>
            <a:endParaRPr lang="en-US" sz="1000" dirty="0">
              <a:solidFill>
                <a:prstClr val="black"/>
              </a:solidFill>
            </a:endParaRPr>
          </a:p>
          <a:p>
            <a:pPr marL="973137" indent="-571500">
              <a:spcBef>
                <a:spcPts val="0"/>
              </a:spcBef>
              <a:defRPr/>
            </a:pPr>
            <a:r>
              <a:rPr lang="en-US" dirty="0">
                <a:solidFill>
                  <a:prstClr val="black"/>
                </a:solidFill>
              </a:rPr>
              <a:t>Blindness and deafness</a:t>
            </a:r>
          </a:p>
        </p:txBody>
      </p:sp>
      <p:sp>
        <p:nvSpPr>
          <p:cNvPr id="3" name="Title 2">
            <a:extLst>
              <a:ext uri="{FF2B5EF4-FFF2-40B4-BE49-F238E27FC236}">
                <a16:creationId xmlns:a16="http://schemas.microsoft.com/office/drawing/2014/main" id="{09563817-DE1F-EBD0-9FE7-42D092F6BD55}"/>
              </a:ext>
            </a:extLst>
          </p:cNvPr>
          <p:cNvSpPr>
            <a:spLocks noGrp="1"/>
          </p:cNvSpPr>
          <p:nvPr>
            <p:ph type="title"/>
          </p:nvPr>
        </p:nvSpPr>
        <p:spPr/>
        <p:txBody>
          <a:bodyPr/>
          <a:lstStyle/>
          <a:p>
            <a:r>
              <a:rPr lang="en-US" dirty="0"/>
              <a:t>SMC (O)</a:t>
            </a:r>
          </a:p>
        </p:txBody>
      </p:sp>
    </p:spTree>
    <p:extLst>
      <p:ext uri="{BB962C8B-B14F-4D97-AF65-F5344CB8AC3E}">
        <p14:creationId xmlns:p14="http://schemas.microsoft.com/office/powerpoint/2010/main" val="3216850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A2956-4E19-931A-B92C-BB4738646BD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7DF70D-663A-AB6A-66BB-B790E43CFF7C}"/>
              </a:ext>
            </a:extLst>
          </p:cNvPr>
          <p:cNvSpPr>
            <a:spLocks noGrp="1"/>
          </p:cNvSpPr>
          <p:nvPr>
            <p:ph idx="1"/>
          </p:nvPr>
        </p:nvSpPr>
        <p:spPr/>
        <p:txBody>
          <a:bodyPr>
            <a:normAutofit fontScale="92500" lnSpcReduction="10000"/>
          </a:bodyPr>
          <a:lstStyle/>
          <a:p>
            <a:pPr marL="1482725" indent="-1482725">
              <a:spcBef>
                <a:spcPct val="0"/>
              </a:spcBef>
              <a:buNone/>
            </a:pPr>
            <a:r>
              <a:rPr lang="en-US" altLang="en-US" sz="3000" b="1" dirty="0">
                <a:solidFill>
                  <a:srgbClr val="000000"/>
                </a:solidFill>
              </a:rPr>
              <a:t>SMC (O):  Conditions entitling to two SMC codes rated (L) to (N).</a:t>
            </a:r>
          </a:p>
          <a:p>
            <a:pPr algn="ctr">
              <a:spcBef>
                <a:spcPct val="0"/>
              </a:spcBef>
              <a:buNone/>
            </a:pPr>
            <a:endParaRPr lang="en-US" altLang="en-US" dirty="0">
              <a:solidFill>
                <a:srgbClr val="000000"/>
              </a:solidFill>
            </a:endParaRPr>
          </a:p>
          <a:p>
            <a:pPr>
              <a:spcBef>
                <a:spcPct val="0"/>
              </a:spcBef>
              <a:buNone/>
            </a:pPr>
            <a:r>
              <a:rPr lang="en-US" altLang="en-US" b="1" dirty="0">
                <a:solidFill>
                  <a:srgbClr val="000000"/>
                </a:solidFill>
              </a:rPr>
              <a:t>Examples:</a:t>
            </a:r>
          </a:p>
          <a:p>
            <a:pPr>
              <a:spcBef>
                <a:spcPct val="0"/>
              </a:spcBef>
              <a:buNone/>
            </a:pPr>
            <a:endParaRPr lang="en-US" altLang="en-US" dirty="0">
              <a:solidFill>
                <a:srgbClr val="000000"/>
              </a:solidFill>
            </a:endParaRPr>
          </a:p>
          <a:p>
            <a:pPr>
              <a:spcBef>
                <a:spcPct val="0"/>
              </a:spcBef>
              <a:buNone/>
            </a:pPr>
            <a:r>
              <a:rPr lang="en-US" altLang="en-US" dirty="0">
                <a:solidFill>
                  <a:srgbClr val="000000"/>
                </a:solidFill>
              </a:rPr>
              <a:t>1. 100% LOU Hands				SMC (M)</a:t>
            </a:r>
          </a:p>
          <a:p>
            <a:pPr>
              <a:spcBef>
                <a:spcPct val="0"/>
              </a:spcBef>
              <a:buNone/>
            </a:pPr>
            <a:r>
              <a:rPr lang="en-US" altLang="en-US" dirty="0">
                <a:solidFill>
                  <a:srgbClr val="000000"/>
                </a:solidFill>
              </a:rPr>
              <a:t>	  100% LOU Feet				SMC (L)</a:t>
            </a:r>
          </a:p>
          <a:p>
            <a:pPr marL="0" indent="0">
              <a:spcBef>
                <a:spcPct val="0"/>
              </a:spcBef>
              <a:buNone/>
            </a:pPr>
            <a:r>
              <a:rPr lang="en-US" altLang="en-US" dirty="0">
                <a:solidFill>
                  <a:srgbClr val="000000"/>
                </a:solidFill>
              </a:rPr>
              <a:t>    </a:t>
            </a:r>
          </a:p>
          <a:p>
            <a:pPr marL="0" indent="0">
              <a:spcBef>
                <a:spcPct val="0"/>
              </a:spcBef>
              <a:buNone/>
            </a:pPr>
            <a:r>
              <a:rPr lang="en-US" altLang="en-US" b="1" dirty="0">
                <a:solidFill>
                  <a:srgbClr val="000000"/>
                </a:solidFill>
              </a:rPr>
              <a:t>SMC entitlement is SMC (O)</a:t>
            </a:r>
          </a:p>
          <a:p>
            <a:pPr>
              <a:spcBef>
                <a:spcPct val="0"/>
              </a:spcBef>
              <a:buNone/>
            </a:pPr>
            <a:endParaRPr lang="en-US" altLang="en-US" dirty="0">
              <a:solidFill>
                <a:srgbClr val="000000"/>
              </a:solidFill>
            </a:endParaRPr>
          </a:p>
          <a:p>
            <a:pPr>
              <a:spcBef>
                <a:spcPct val="0"/>
              </a:spcBef>
              <a:buNone/>
            </a:pPr>
            <a:r>
              <a:rPr lang="en-US" altLang="en-US" dirty="0">
                <a:solidFill>
                  <a:srgbClr val="000000"/>
                </a:solidFill>
              </a:rPr>
              <a:t>2. 100% Hands					SMC (M)</a:t>
            </a:r>
          </a:p>
          <a:p>
            <a:pPr>
              <a:spcBef>
                <a:spcPct val="0"/>
              </a:spcBef>
              <a:buNone/>
            </a:pPr>
            <a:r>
              <a:rPr lang="en-US" altLang="en-US" dirty="0">
                <a:solidFill>
                  <a:srgbClr val="000000"/>
                </a:solidFill>
              </a:rPr>
              <a:t>	  100% Psychosis requiring A&amp;A		SMC (L)</a:t>
            </a:r>
          </a:p>
          <a:p>
            <a:pPr marL="0" indent="0">
              <a:spcBef>
                <a:spcPct val="0"/>
              </a:spcBef>
              <a:buNone/>
            </a:pPr>
            <a:endParaRPr lang="en-US" altLang="en-US" b="1" dirty="0">
              <a:solidFill>
                <a:srgbClr val="000000"/>
              </a:solidFill>
            </a:endParaRPr>
          </a:p>
          <a:p>
            <a:pPr marL="0" indent="0">
              <a:spcBef>
                <a:spcPct val="0"/>
              </a:spcBef>
              <a:buNone/>
            </a:pPr>
            <a:r>
              <a:rPr lang="en-US" altLang="en-US" b="1" dirty="0">
                <a:solidFill>
                  <a:srgbClr val="000000"/>
                </a:solidFill>
              </a:rPr>
              <a:t>SMC entitlement is SMC (O)</a:t>
            </a:r>
          </a:p>
          <a:p>
            <a:endParaRPr lang="en-US" dirty="0"/>
          </a:p>
        </p:txBody>
      </p:sp>
      <p:sp>
        <p:nvSpPr>
          <p:cNvPr id="3" name="Title 2">
            <a:extLst>
              <a:ext uri="{FF2B5EF4-FFF2-40B4-BE49-F238E27FC236}">
                <a16:creationId xmlns:a16="http://schemas.microsoft.com/office/drawing/2014/main" id="{20C2950D-20DA-F101-5E0B-998B84C26262}"/>
              </a:ext>
            </a:extLst>
          </p:cNvPr>
          <p:cNvSpPr>
            <a:spLocks noGrp="1"/>
          </p:cNvSpPr>
          <p:nvPr>
            <p:ph type="title"/>
          </p:nvPr>
        </p:nvSpPr>
        <p:spPr/>
        <p:txBody>
          <a:bodyPr/>
          <a:lstStyle/>
          <a:p>
            <a:r>
              <a:rPr lang="en-US" dirty="0"/>
              <a:t>SMC (O)</a:t>
            </a:r>
            <a:endParaRPr lang="en-US" b="0" dirty="0"/>
          </a:p>
        </p:txBody>
      </p:sp>
    </p:spTree>
    <p:extLst>
      <p:ext uri="{BB962C8B-B14F-4D97-AF65-F5344CB8AC3E}">
        <p14:creationId xmlns:p14="http://schemas.microsoft.com/office/powerpoint/2010/main" val="13899528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80CD5-76C6-D82E-41B3-08C194ECE18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63CE88-95E7-ED3B-A3F2-7BD14B99DCB4}"/>
              </a:ext>
            </a:extLst>
          </p:cNvPr>
          <p:cNvSpPr>
            <a:spLocks noGrp="1"/>
          </p:cNvSpPr>
          <p:nvPr>
            <p:ph idx="1"/>
          </p:nvPr>
        </p:nvSpPr>
        <p:spPr/>
        <p:txBody>
          <a:bodyPr numCol="1">
            <a:normAutofit/>
          </a:bodyPr>
          <a:lstStyle/>
          <a:p>
            <a:pPr marL="1482725" indent="-1482725">
              <a:spcBef>
                <a:spcPct val="0"/>
              </a:spcBef>
              <a:buNone/>
            </a:pPr>
            <a:r>
              <a:rPr lang="en-US" altLang="en-US" sz="2600" b="1" dirty="0">
                <a:solidFill>
                  <a:srgbClr val="000000"/>
                </a:solidFill>
              </a:rPr>
              <a:t>SMC (O):  Elevations under (P) to the (O) level.  </a:t>
            </a:r>
          </a:p>
          <a:p>
            <a:pPr algn="ctr">
              <a:spcBef>
                <a:spcPct val="0"/>
              </a:spcBef>
              <a:buNone/>
            </a:pPr>
            <a:endParaRPr lang="en-US" altLang="en-US" sz="2600" dirty="0">
              <a:solidFill>
                <a:srgbClr val="000000"/>
              </a:solidFill>
            </a:endParaRPr>
          </a:p>
          <a:p>
            <a:pPr>
              <a:spcBef>
                <a:spcPct val="0"/>
              </a:spcBef>
              <a:buNone/>
            </a:pPr>
            <a:r>
              <a:rPr lang="en-US" altLang="en-US" sz="2600" b="1" dirty="0">
                <a:solidFill>
                  <a:srgbClr val="000000"/>
                </a:solidFill>
              </a:rPr>
              <a:t>Example:</a:t>
            </a:r>
          </a:p>
          <a:p>
            <a:pPr>
              <a:spcBef>
                <a:spcPct val="0"/>
              </a:spcBef>
              <a:buNone/>
            </a:pPr>
            <a:endParaRPr lang="en-US" altLang="en-US" sz="2600" dirty="0">
              <a:solidFill>
                <a:srgbClr val="000000"/>
              </a:solidFill>
            </a:endParaRPr>
          </a:p>
          <a:p>
            <a:pPr>
              <a:spcBef>
                <a:spcPct val="0"/>
              </a:spcBef>
              <a:buNone/>
            </a:pPr>
            <a:r>
              <a:rPr lang="en-US" altLang="en-US" sz="2600" dirty="0">
                <a:solidFill>
                  <a:srgbClr val="000000"/>
                </a:solidFill>
              </a:rPr>
              <a:t>1. 100% Both legs, hip level amputations		SMC (N)</a:t>
            </a:r>
          </a:p>
          <a:p>
            <a:pPr>
              <a:spcBef>
                <a:spcPct val="0"/>
              </a:spcBef>
              <a:buNone/>
            </a:pPr>
            <a:r>
              <a:rPr lang="en-US" altLang="en-US" sz="2600" dirty="0">
                <a:solidFill>
                  <a:srgbClr val="000000"/>
                </a:solidFill>
              </a:rPr>
              <a:t>     100% PTSD						Full step (P) 	</a:t>
            </a:r>
          </a:p>
          <a:p>
            <a:pPr>
              <a:spcBef>
                <a:spcPct val="0"/>
              </a:spcBef>
              <a:buNone/>
            </a:pPr>
            <a:endParaRPr lang="en-US" altLang="en-US" sz="2600" b="1" dirty="0">
              <a:solidFill>
                <a:srgbClr val="000000"/>
              </a:solidFill>
            </a:endParaRPr>
          </a:p>
          <a:p>
            <a:pPr>
              <a:spcBef>
                <a:spcPct val="0"/>
              </a:spcBef>
              <a:buNone/>
            </a:pPr>
            <a:r>
              <a:rPr lang="en-US" altLang="en-US" sz="2600" b="1" dirty="0">
                <a:solidFill>
                  <a:srgbClr val="000000"/>
                </a:solidFill>
              </a:rPr>
              <a:t>SMC entitlement is now SMC (O)</a:t>
            </a:r>
          </a:p>
        </p:txBody>
      </p:sp>
      <p:sp>
        <p:nvSpPr>
          <p:cNvPr id="3" name="Title 2">
            <a:extLst>
              <a:ext uri="{FF2B5EF4-FFF2-40B4-BE49-F238E27FC236}">
                <a16:creationId xmlns:a16="http://schemas.microsoft.com/office/drawing/2014/main" id="{C6FE45F1-0F66-5807-BDBC-5F7EFA9CFF84}"/>
              </a:ext>
            </a:extLst>
          </p:cNvPr>
          <p:cNvSpPr>
            <a:spLocks noGrp="1"/>
          </p:cNvSpPr>
          <p:nvPr>
            <p:ph type="title"/>
          </p:nvPr>
        </p:nvSpPr>
        <p:spPr/>
        <p:txBody>
          <a:bodyPr/>
          <a:lstStyle/>
          <a:p>
            <a:r>
              <a:rPr lang="en-US" dirty="0"/>
              <a:t>SMC (O)</a:t>
            </a:r>
          </a:p>
        </p:txBody>
      </p:sp>
    </p:spTree>
    <p:extLst>
      <p:ext uri="{BB962C8B-B14F-4D97-AF65-F5344CB8AC3E}">
        <p14:creationId xmlns:p14="http://schemas.microsoft.com/office/powerpoint/2010/main" val="2324596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F6C14-23BC-C9E3-3618-55D62BCBDC1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C5C-C240-64CA-44A8-3C4F1253CA00}"/>
              </a:ext>
            </a:extLst>
          </p:cNvPr>
          <p:cNvSpPr>
            <a:spLocks noGrp="1"/>
          </p:cNvSpPr>
          <p:nvPr>
            <p:ph type="title"/>
          </p:nvPr>
        </p:nvSpPr>
        <p:spPr/>
        <p:txBody>
          <a:bodyPr/>
          <a:lstStyle/>
          <a:p>
            <a:r>
              <a:rPr lang="en-US" dirty="0"/>
              <a:t>SMC (O)</a:t>
            </a:r>
            <a:endParaRPr lang="en-US" b="0" dirty="0"/>
          </a:p>
        </p:txBody>
      </p:sp>
      <p:sp>
        <p:nvSpPr>
          <p:cNvPr id="5" name="Content Placeholder 4">
            <a:extLst>
              <a:ext uri="{FF2B5EF4-FFF2-40B4-BE49-F238E27FC236}">
                <a16:creationId xmlns:a16="http://schemas.microsoft.com/office/drawing/2014/main" id="{03274FDA-E210-3B3F-3738-41D586891FBD}"/>
              </a:ext>
            </a:extLst>
          </p:cNvPr>
          <p:cNvSpPr>
            <a:spLocks noGrp="1"/>
          </p:cNvSpPr>
          <p:nvPr>
            <p:ph idx="1"/>
          </p:nvPr>
        </p:nvSpPr>
        <p:spPr/>
        <p:txBody>
          <a:bodyPr/>
          <a:lstStyle/>
          <a:p>
            <a:pPr marL="1482725" indent="-1482725">
              <a:spcBef>
                <a:spcPct val="0"/>
              </a:spcBef>
              <a:buNone/>
            </a:pPr>
            <a:r>
              <a:rPr lang="en-US" altLang="en-US" b="1" dirty="0">
                <a:solidFill>
                  <a:srgbClr val="000000"/>
                </a:solidFill>
              </a:rPr>
              <a:t>SMC (O): Blindness and Deafness  </a:t>
            </a:r>
          </a:p>
          <a:p>
            <a:pPr algn="ctr">
              <a:spcBef>
                <a:spcPct val="0"/>
              </a:spcBef>
              <a:buNone/>
            </a:pPr>
            <a:endParaRPr lang="en-US" altLang="en-US" sz="1600" dirty="0">
              <a:solidFill>
                <a:srgbClr val="000000"/>
              </a:solidFill>
            </a:endParaRPr>
          </a:p>
          <a:p>
            <a:pPr marL="0" indent="0">
              <a:spcBef>
                <a:spcPct val="0"/>
              </a:spcBef>
              <a:buNone/>
            </a:pPr>
            <a:r>
              <a:rPr lang="en-US" altLang="en-US" dirty="0">
                <a:solidFill>
                  <a:srgbClr val="000000"/>
                </a:solidFill>
              </a:rPr>
              <a:t>Bilateral service-connected hearing loss rated at 60% or more disabling in combination with service-connected blindness with bilateral visual acuity 20/200 or less.</a:t>
            </a:r>
          </a:p>
          <a:p>
            <a:pPr marL="0" indent="0" algn="ctr">
              <a:spcBef>
                <a:spcPct val="0"/>
              </a:spcBef>
              <a:buNone/>
            </a:pPr>
            <a:r>
              <a:rPr lang="en-US" altLang="en-US" b="1" i="1" u="sng" dirty="0">
                <a:solidFill>
                  <a:srgbClr val="000000"/>
                </a:solidFill>
              </a:rPr>
              <a:t>Or</a:t>
            </a:r>
          </a:p>
          <a:p>
            <a:pPr marL="0" indent="0">
              <a:spcBef>
                <a:spcPct val="0"/>
              </a:spcBef>
              <a:buNone/>
            </a:pPr>
            <a:endParaRPr lang="en-US" altLang="en-US" sz="1800" dirty="0">
              <a:solidFill>
                <a:srgbClr val="000000"/>
              </a:solidFill>
            </a:endParaRPr>
          </a:p>
          <a:p>
            <a:pPr marL="0" indent="0">
              <a:spcBef>
                <a:spcPct val="0"/>
              </a:spcBef>
              <a:buNone/>
            </a:pPr>
            <a:r>
              <a:rPr lang="en-US" altLang="en-US" dirty="0">
                <a:solidFill>
                  <a:srgbClr val="000000"/>
                </a:solidFill>
              </a:rPr>
              <a:t>Service-connected total deafness in one ear or bilateral deafness rated at 40% or more disabling in combination with service-connected blindness of both eyes having only light perception or less.</a:t>
            </a:r>
          </a:p>
        </p:txBody>
      </p:sp>
    </p:spTree>
    <p:extLst>
      <p:ext uri="{BB962C8B-B14F-4D97-AF65-F5344CB8AC3E}">
        <p14:creationId xmlns:p14="http://schemas.microsoft.com/office/powerpoint/2010/main" val="13181423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6C4F9-48B5-2AE6-1A97-828C6DC7114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14D629-6D4F-CE26-582B-9D319AB7DC23}"/>
              </a:ext>
            </a:extLst>
          </p:cNvPr>
          <p:cNvSpPr>
            <a:spLocks noGrp="1"/>
          </p:cNvSpPr>
          <p:nvPr>
            <p:ph idx="1"/>
          </p:nvPr>
        </p:nvSpPr>
        <p:spPr/>
        <p:txBody>
          <a:bodyPr>
            <a:normAutofit/>
          </a:bodyPr>
          <a:lstStyle/>
          <a:p>
            <a:pPr>
              <a:spcBef>
                <a:spcPct val="0"/>
              </a:spcBef>
              <a:buNone/>
            </a:pPr>
            <a:r>
              <a:rPr lang="en-US" sz="2600" b="1" dirty="0">
                <a:solidFill>
                  <a:prstClr val="black"/>
                </a:solidFill>
              </a:rPr>
              <a:t>Eligibility for SMC (R)</a:t>
            </a:r>
          </a:p>
          <a:p>
            <a:pPr>
              <a:spcBef>
                <a:spcPct val="0"/>
              </a:spcBef>
              <a:buNone/>
            </a:pPr>
            <a:endParaRPr lang="en-US" altLang="en-US" sz="2600" dirty="0">
              <a:solidFill>
                <a:srgbClr val="000000"/>
              </a:solidFill>
            </a:endParaRPr>
          </a:p>
          <a:p>
            <a:pPr marL="166688" indent="0">
              <a:spcBef>
                <a:spcPct val="0"/>
              </a:spcBef>
              <a:buNone/>
            </a:pPr>
            <a:endParaRPr lang="en-US" altLang="en-US" sz="2600" dirty="0">
              <a:solidFill>
                <a:srgbClr val="000000"/>
              </a:solidFill>
            </a:endParaRPr>
          </a:p>
          <a:p>
            <a:pPr marL="166688" indent="0" algn="ctr">
              <a:spcBef>
                <a:spcPct val="0"/>
              </a:spcBef>
              <a:buNone/>
            </a:pPr>
            <a:r>
              <a:rPr lang="en-US" altLang="en-US" sz="2600" dirty="0">
                <a:solidFill>
                  <a:srgbClr val="000000"/>
                </a:solidFill>
              </a:rPr>
              <a:t>Requires A&amp;A</a:t>
            </a:r>
          </a:p>
          <a:p>
            <a:pPr algn="ctr">
              <a:spcBef>
                <a:spcPct val="0"/>
              </a:spcBef>
              <a:buNone/>
            </a:pPr>
            <a:endParaRPr lang="en-US" altLang="en-US" sz="2600" dirty="0">
              <a:solidFill>
                <a:srgbClr val="000000"/>
              </a:solidFill>
            </a:endParaRPr>
          </a:p>
          <a:p>
            <a:pPr algn="ctr">
              <a:spcBef>
                <a:spcPct val="0"/>
              </a:spcBef>
              <a:buNone/>
            </a:pPr>
            <a:r>
              <a:rPr lang="en-US" altLang="en-US" sz="2600" b="1" i="1" u="sng" dirty="0">
                <a:solidFill>
                  <a:srgbClr val="9C1A1E"/>
                </a:solidFill>
              </a:rPr>
              <a:t>And </a:t>
            </a:r>
          </a:p>
          <a:p>
            <a:pPr algn="ctr">
              <a:spcBef>
                <a:spcPct val="0"/>
              </a:spcBef>
              <a:buNone/>
            </a:pPr>
            <a:endParaRPr lang="en-US" altLang="en-US" sz="2600" dirty="0">
              <a:solidFill>
                <a:srgbClr val="000000"/>
              </a:solidFill>
            </a:endParaRPr>
          </a:p>
          <a:p>
            <a:pPr marL="0" indent="0" algn="ctr">
              <a:spcBef>
                <a:spcPct val="0"/>
              </a:spcBef>
              <a:buNone/>
            </a:pPr>
            <a:r>
              <a:rPr lang="en-US" altLang="en-US" sz="2600" dirty="0">
                <a:solidFill>
                  <a:srgbClr val="000000"/>
                </a:solidFill>
              </a:rPr>
              <a:t>Meets one of two threshold levels:</a:t>
            </a:r>
          </a:p>
          <a:p>
            <a:pPr marL="0" indent="0" algn="ctr">
              <a:spcBef>
                <a:spcPct val="0"/>
              </a:spcBef>
              <a:buNone/>
            </a:pPr>
            <a:endParaRPr lang="en-US" altLang="en-US" sz="2600" dirty="0">
              <a:solidFill>
                <a:srgbClr val="000000"/>
              </a:solidFill>
            </a:endParaRPr>
          </a:p>
          <a:p>
            <a:pPr algn="ctr">
              <a:spcBef>
                <a:spcPct val="0"/>
              </a:spcBef>
            </a:pPr>
            <a:r>
              <a:rPr lang="en-US" altLang="en-US" sz="2600" dirty="0">
                <a:solidFill>
                  <a:srgbClr val="000000"/>
                </a:solidFill>
              </a:rPr>
              <a:t>SMC (O) </a:t>
            </a:r>
          </a:p>
          <a:p>
            <a:pPr algn="ctr">
              <a:spcBef>
                <a:spcPct val="0"/>
              </a:spcBef>
            </a:pPr>
            <a:r>
              <a:rPr lang="en-US" altLang="en-US" sz="2600" dirty="0">
                <a:solidFill>
                  <a:srgbClr val="000000"/>
                </a:solidFill>
              </a:rPr>
              <a:t>SMC (N ½) plus (K)</a:t>
            </a:r>
          </a:p>
        </p:txBody>
      </p:sp>
      <p:sp>
        <p:nvSpPr>
          <p:cNvPr id="3" name="Title 2">
            <a:extLst>
              <a:ext uri="{FF2B5EF4-FFF2-40B4-BE49-F238E27FC236}">
                <a16:creationId xmlns:a16="http://schemas.microsoft.com/office/drawing/2014/main" id="{93FAB864-F462-CBB4-F00F-F13FFF360BD8}"/>
              </a:ext>
            </a:extLst>
          </p:cNvPr>
          <p:cNvSpPr>
            <a:spLocks noGrp="1"/>
          </p:cNvSpPr>
          <p:nvPr>
            <p:ph type="title"/>
          </p:nvPr>
        </p:nvSpPr>
        <p:spPr/>
        <p:txBody>
          <a:bodyPr>
            <a:normAutofit/>
          </a:bodyPr>
          <a:lstStyle/>
          <a:p>
            <a:r>
              <a:rPr lang="en-US" dirty="0"/>
              <a:t>SMC (R)</a:t>
            </a:r>
          </a:p>
        </p:txBody>
      </p:sp>
    </p:spTree>
    <p:extLst>
      <p:ext uri="{BB962C8B-B14F-4D97-AF65-F5344CB8AC3E}">
        <p14:creationId xmlns:p14="http://schemas.microsoft.com/office/powerpoint/2010/main" val="3321674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527E4-862F-4EF2-A5D6-23089ED8F66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673C10-288A-B2CA-F379-D6313AB52025}"/>
              </a:ext>
            </a:extLst>
          </p:cNvPr>
          <p:cNvSpPr>
            <a:spLocks noGrp="1"/>
          </p:cNvSpPr>
          <p:nvPr>
            <p:ph idx="1"/>
          </p:nvPr>
        </p:nvSpPr>
        <p:spPr/>
        <p:txBody>
          <a:bodyPr numCol="1">
            <a:normAutofit/>
          </a:bodyPr>
          <a:lstStyle/>
          <a:p>
            <a:pPr>
              <a:lnSpc>
                <a:spcPct val="120000"/>
              </a:lnSpc>
              <a:spcBef>
                <a:spcPct val="0"/>
              </a:spcBef>
            </a:pPr>
            <a:r>
              <a:rPr lang="en-US" altLang="en-US" dirty="0">
                <a:solidFill>
                  <a:srgbClr val="000000"/>
                </a:solidFill>
              </a:rPr>
              <a:t>SMC (R) is based on a factual need for A&amp;A under 38 CFR 3.352, the same criteria for SMC (L) based on A&amp;A.</a:t>
            </a:r>
          </a:p>
          <a:p>
            <a:pPr>
              <a:lnSpc>
                <a:spcPct val="120000"/>
              </a:lnSpc>
              <a:spcBef>
                <a:spcPct val="0"/>
              </a:spcBef>
            </a:pPr>
            <a:endParaRPr lang="en-US" altLang="en-US" dirty="0">
              <a:solidFill>
                <a:srgbClr val="000000"/>
              </a:solidFill>
            </a:endParaRPr>
          </a:p>
          <a:p>
            <a:pPr>
              <a:lnSpc>
                <a:spcPct val="120000"/>
              </a:lnSpc>
              <a:spcBef>
                <a:spcPct val="0"/>
              </a:spcBef>
            </a:pPr>
            <a:r>
              <a:rPr lang="en-US" dirty="0">
                <a:solidFill>
                  <a:prstClr val="black"/>
                </a:solidFill>
              </a:rPr>
              <a:t>SMC (R) can be payable even if A&amp;A was a partial basis of the rate under SMC (O) or SMC (P).  </a:t>
            </a:r>
          </a:p>
          <a:p>
            <a:pPr marL="0" marR="0" indent="0">
              <a:lnSpc>
                <a:spcPct val="115000"/>
              </a:lnSpc>
              <a:spcBef>
                <a:spcPts val="0"/>
              </a:spcBef>
              <a:spcAft>
                <a:spcPts val="0"/>
              </a:spcAft>
              <a:buNone/>
            </a:pPr>
            <a:endParaRPr lang="en-US" dirty="0"/>
          </a:p>
        </p:txBody>
      </p:sp>
      <p:sp>
        <p:nvSpPr>
          <p:cNvPr id="3" name="Title 2">
            <a:extLst>
              <a:ext uri="{FF2B5EF4-FFF2-40B4-BE49-F238E27FC236}">
                <a16:creationId xmlns:a16="http://schemas.microsoft.com/office/drawing/2014/main" id="{95733D3E-7285-BDBB-773B-0CE4269AC97B}"/>
              </a:ext>
            </a:extLst>
          </p:cNvPr>
          <p:cNvSpPr>
            <a:spLocks noGrp="1"/>
          </p:cNvSpPr>
          <p:nvPr>
            <p:ph type="title"/>
          </p:nvPr>
        </p:nvSpPr>
        <p:spPr/>
        <p:txBody>
          <a:bodyPr/>
          <a:lstStyle/>
          <a:p>
            <a:r>
              <a:rPr lang="en-US" dirty="0"/>
              <a:t>SMC (R)</a:t>
            </a:r>
          </a:p>
        </p:txBody>
      </p:sp>
    </p:spTree>
    <p:extLst>
      <p:ext uri="{BB962C8B-B14F-4D97-AF65-F5344CB8AC3E}">
        <p14:creationId xmlns:p14="http://schemas.microsoft.com/office/powerpoint/2010/main" val="110497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EB00A-68D9-A7FA-2939-A39FAE00BAF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F2BCAA8-A41C-ECBB-CDD5-DDE52C90742E}"/>
              </a:ext>
            </a:extLst>
          </p:cNvPr>
          <p:cNvSpPr>
            <a:spLocks noGrp="1"/>
          </p:cNvSpPr>
          <p:nvPr>
            <p:ph type="title"/>
          </p:nvPr>
        </p:nvSpPr>
        <p:spPr/>
        <p:txBody>
          <a:bodyPr/>
          <a:lstStyle/>
          <a:p>
            <a:r>
              <a:rPr lang="en-US" dirty="0"/>
              <a:t>References</a:t>
            </a:r>
          </a:p>
        </p:txBody>
      </p:sp>
      <p:sp>
        <p:nvSpPr>
          <p:cNvPr id="5" name="Content Placeholder 4">
            <a:extLst>
              <a:ext uri="{FF2B5EF4-FFF2-40B4-BE49-F238E27FC236}">
                <a16:creationId xmlns:a16="http://schemas.microsoft.com/office/drawing/2014/main" id="{F36DC430-34B6-F383-C159-8EC18ABA0759}"/>
              </a:ext>
            </a:extLst>
          </p:cNvPr>
          <p:cNvSpPr>
            <a:spLocks noGrp="1"/>
          </p:cNvSpPr>
          <p:nvPr>
            <p:ph idx="1"/>
          </p:nvPr>
        </p:nvSpPr>
        <p:spPr/>
        <p:txBody>
          <a:bodyPr/>
          <a:lstStyle/>
          <a:p>
            <a:r>
              <a:rPr lang="en-US" dirty="0"/>
              <a:t>38 CFR 3.350</a:t>
            </a:r>
          </a:p>
          <a:p>
            <a:endParaRPr lang="en-US" dirty="0"/>
          </a:p>
          <a:p>
            <a:r>
              <a:rPr lang="en-US" dirty="0"/>
              <a:t>38 CFR 3.352</a:t>
            </a:r>
          </a:p>
          <a:p>
            <a:endParaRPr lang="en-US" b="1" dirty="0"/>
          </a:p>
          <a:p>
            <a:r>
              <a:rPr lang="en-US" dirty="0"/>
              <a:t>38 CFR 3.552</a:t>
            </a:r>
          </a:p>
          <a:p>
            <a:endParaRPr lang="en-US" dirty="0"/>
          </a:p>
        </p:txBody>
      </p:sp>
    </p:spTree>
    <p:extLst>
      <p:ext uri="{BB962C8B-B14F-4D97-AF65-F5344CB8AC3E}">
        <p14:creationId xmlns:p14="http://schemas.microsoft.com/office/powerpoint/2010/main" val="682351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F42CA-EB11-5FCB-02EC-E5361815FF5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B68825-9FAF-03C0-5E9D-CE30242C855E}"/>
              </a:ext>
            </a:extLst>
          </p:cNvPr>
          <p:cNvSpPr>
            <a:spLocks noGrp="1"/>
          </p:cNvSpPr>
          <p:nvPr>
            <p:ph idx="1"/>
          </p:nvPr>
        </p:nvSpPr>
        <p:spPr/>
        <p:txBody>
          <a:bodyPr/>
          <a:lstStyle/>
          <a:p>
            <a:pPr>
              <a:spcBef>
                <a:spcPct val="0"/>
              </a:spcBef>
            </a:pPr>
            <a:r>
              <a:rPr lang="en-US" altLang="en-US" dirty="0">
                <a:solidFill>
                  <a:srgbClr val="000000"/>
                </a:solidFill>
              </a:rPr>
              <a:t>The SMC (R1) rate is paid unless the veteran meets the specific requirements for SMC (R2) </a:t>
            </a:r>
          </a:p>
          <a:p>
            <a:pPr>
              <a:spcBef>
                <a:spcPct val="0"/>
              </a:spcBef>
            </a:pPr>
            <a:endParaRPr lang="en-US" altLang="en-US" dirty="0">
              <a:solidFill>
                <a:srgbClr val="000000"/>
              </a:solidFill>
            </a:endParaRPr>
          </a:p>
          <a:p>
            <a:pPr>
              <a:spcBef>
                <a:spcPct val="0"/>
              </a:spcBef>
            </a:pPr>
            <a:r>
              <a:rPr lang="en-US" altLang="en-US" dirty="0">
                <a:solidFill>
                  <a:srgbClr val="000000"/>
                </a:solidFill>
              </a:rPr>
              <a:t>(R2) is only provided when a higher level of care is required to prevent institutionalization.</a:t>
            </a:r>
          </a:p>
          <a:p>
            <a:pPr>
              <a:spcBef>
                <a:spcPct val="0"/>
              </a:spcBef>
            </a:pPr>
            <a:endParaRPr lang="en-US" dirty="0">
              <a:solidFill>
                <a:prstClr val="black"/>
              </a:solidFill>
            </a:endParaRPr>
          </a:p>
          <a:p>
            <a:pPr>
              <a:spcBef>
                <a:spcPct val="0"/>
              </a:spcBef>
            </a:pPr>
            <a:r>
              <a:rPr lang="en-US" dirty="0">
                <a:solidFill>
                  <a:prstClr val="black"/>
                </a:solidFill>
              </a:rPr>
              <a:t>If a veteran who is receiving SMC (R2) is hospitalized, the rate is reduced to SMC (R1). </a:t>
            </a:r>
          </a:p>
          <a:p>
            <a:pPr>
              <a:spcBef>
                <a:spcPct val="0"/>
              </a:spcBef>
            </a:pPr>
            <a:endParaRPr lang="en-US" dirty="0">
              <a:solidFill>
                <a:prstClr val="black"/>
              </a:solidFill>
            </a:endParaRPr>
          </a:p>
          <a:p>
            <a:pPr>
              <a:spcBef>
                <a:spcPct val="0"/>
              </a:spcBef>
            </a:pPr>
            <a:r>
              <a:rPr lang="en-US" dirty="0">
                <a:solidFill>
                  <a:prstClr val="black"/>
                </a:solidFill>
              </a:rPr>
              <a:t>If a veteran is receiving SMC (R1) or (R2) and is hospitalized at the government’s expense, the rate will be reduced to SMC (O)</a:t>
            </a:r>
          </a:p>
        </p:txBody>
      </p:sp>
      <p:sp>
        <p:nvSpPr>
          <p:cNvPr id="3" name="Title 2">
            <a:extLst>
              <a:ext uri="{FF2B5EF4-FFF2-40B4-BE49-F238E27FC236}">
                <a16:creationId xmlns:a16="http://schemas.microsoft.com/office/drawing/2014/main" id="{89B8D8EC-FEE7-74B8-94B0-CA02D83A705D}"/>
              </a:ext>
            </a:extLst>
          </p:cNvPr>
          <p:cNvSpPr>
            <a:spLocks noGrp="1"/>
          </p:cNvSpPr>
          <p:nvPr>
            <p:ph type="title"/>
          </p:nvPr>
        </p:nvSpPr>
        <p:spPr/>
        <p:txBody>
          <a:bodyPr/>
          <a:lstStyle/>
          <a:p>
            <a:r>
              <a:rPr lang="en-US" dirty="0"/>
              <a:t>SMC (R)</a:t>
            </a:r>
          </a:p>
        </p:txBody>
      </p:sp>
    </p:spTree>
    <p:extLst>
      <p:ext uri="{BB962C8B-B14F-4D97-AF65-F5344CB8AC3E}">
        <p14:creationId xmlns:p14="http://schemas.microsoft.com/office/powerpoint/2010/main" val="3523231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E24D0-F1C4-EF9E-56E8-1E471A3DCD4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8764FC-0A7E-9316-7A43-D113B3292F39}"/>
              </a:ext>
            </a:extLst>
          </p:cNvPr>
          <p:cNvSpPr>
            <a:spLocks noGrp="1"/>
          </p:cNvSpPr>
          <p:nvPr>
            <p:ph idx="1"/>
          </p:nvPr>
        </p:nvSpPr>
        <p:spPr/>
        <p:txBody>
          <a:bodyPr/>
          <a:lstStyle/>
          <a:p>
            <a:pPr marL="0" indent="0">
              <a:spcBef>
                <a:spcPts val="0"/>
              </a:spcBef>
              <a:buNone/>
              <a:defRPr/>
            </a:pPr>
            <a:r>
              <a:rPr lang="en-US" b="1" dirty="0"/>
              <a:t>SMC (R2) Higher Level of Care Criteria</a:t>
            </a:r>
            <a:r>
              <a:rPr lang="en-US" dirty="0"/>
              <a:t>:</a:t>
            </a:r>
          </a:p>
          <a:p>
            <a:pPr>
              <a:spcBef>
                <a:spcPts val="0"/>
              </a:spcBef>
              <a:defRPr/>
            </a:pPr>
            <a:endParaRPr lang="en-US" dirty="0"/>
          </a:p>
          <a:p>
            <a:pPr marL="747713" indent="-234950">
              <a:spcBef>
                <a:spcPts val="0"/>
              </a:spcBef>
              <a:defRPr/>
            </a:pPr>
            <a:r>
              <a:rPr lang="en-US" dirty="0"/>
              <a:t>Skilled services (e.g., PT, injections, indwelling catheter, sterile dressing, etc.)</a:t>
            </a:r>
          </a:p>
          <a:p>
            <a:pPr marL="747713" indent="-234950">
              <a:spcBef>
                <a:spcPts val="0"/>
              </a:spcBef>
              <a:defRPr/>
            </a:pPr>
            <a:endParaRPr lang="en-US" dirty="0"/>
          </a:p>
          <a:p>
            <a:pPr marL="747713" indent="-234950">
              <a:spcBef>
                <a:spcPts val="0"/>
              </a:spcBef>
              <a:defRPr/>
            </a:pPr>
            <a:r>
              <a:rPr lang="en-US" dirty="0"/>
              <a:t>Performed in the person’s home</a:t>
            </a:r>
          </a:p>
          <a:p>
            <a:pPr marL="747713" indent="-234950">
              <a:spcBef>
                <a:spcPts val="0"/>
              </a:spcBef>
              <a:defRPr/>
            </a:pPr>
            <a:endParaRPr lang="en-US" dirty="0"/>
          </a:p>
          <a:p>
            <a:pPr marL="747713" indent="-234950">
              <a:spcBef>
                <a:spcPts val="0"/>
              </a:spcBef>
              <a:defRPr/>
            </a:pPr>
            <a:r>
              <a:rPr lang="en-US" dirty="0"/>
              <a:t>Daily</a:t>
            </a:r>
          </a:p>
          <a:p>
            <a:pPr marL="512763" indent="0">
              <a:spcBef>
                <a:spcPts val="0"/>
              </a:spcBef>
              <a:buNone/>
              <a:defRPr/>
            </a:pPr>
            <a:endParaRPr lang="en-US" dirty="0"/>
          </a:p>
          <a:p>
            <a:pPr marL="747713" indent="-234950">
              <a:spcBef>
                <a:spcPts val="0"/>
              </a:spcBef>
              <a:defRPr/>
            </a:pPr>
            <a:r>
              <a:rPr lang="en-US" dirty="0"/>
              <a:t>Performed by a licensed health care provider or by a person under regular supervision of an LHC professional (Can be a relative)</a:t>
            </a:r>
          </a:p>
        </p:txBody>
      </p:sp>
      <p:sp>
        <p:nvSpPr>
          <p:cNvPr id="3" name="Title 2">
            <a:extLst>
              <a:ext uri="{FF2B5EF4-FFF2-40B4-BE49-F238E27FC236}">
                <a16:creationId xmlns:a16="http://schemas.microsoft.com/office/drawing/2014/main" id="{E4042453-7F93-E811-0639-82B0EEC2E5C9}"/>
              </a:ext>
            </a:extLst>
          </p:cNvPr>
          <p:cNvSpPr>
            <a:spLocks noGrp="1"/>
          </p:cNvSpPr>
          <p:nvPr>
            <p:ph type="title"/>
          </p:nvPr>
        </p:nvSpPr>
        <p:spPr/>
        <p:txBody>
          <a:bodyPr/>
          <a:lstStyle/>
          <a:p>
            <a:r>
              <a:rPr lang="en-US" dirty="0"/>
              <a:t>SMC (R)</a:t>
            </a:r>
          </a:p>
        </p:txBody>
      </p:sp>
    </p:spTree>
    <p:extLst>
      <p:ext uri="{BB962C8B-B14F-4D97-AF65-F5344CB8AC3E}">
        <p14:creationId xmlns:p14="http://schemas.microsoft.com/office/powerpoint/2010/main" val="2305139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B2834-6BC7-1D1C-D108-F68FDBDBA6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E4A4BFA-563E-2713-D194-F7A4745D3AF0}"/>
              </a:ext>
            </a:extLst>
          </p:cNvPr>
          <p:cNvSpPr>
            <a:spLocks noGrp="1"/>
          </p:cNvSpPr>
          <p:nvPr>
            <p:ph type="title"/>
          </p:nvPr>
        </p:nvSpPr>
        <p:spPr/>
        <p:txBody>
          <a:bodyPr/>
          <a:lstStyle/>
          <a:p>
            <a:r>
              <a:rPr lang="en-US" dirty="0"/>
              <a:t>SMC (R)</a:t>
            </a:r>
          </a:p>
        </p:txBody>
      </p:sp>
      <p:sp>
        <p:nvSpPr>
          <p:cNvPr id="5" name="Content Placeholder 4">
            <a:extLst>
              <a:ext uri="{FF2B5EF4-FFF2-40B4-BE49-F238E27FC236}">
                <a16:creationId xmlns:a16="http://schemas.microsoft.com/office/drawing/2014/main" id="{6427CC96-2726-E9DE-C57F-9846256371AB}"/>
              </a:ext>
            </a:extLst>
          </p:cNvPr>
          <p:cNvSpPr>
            <a:spLocks noGrp="1"/>
          </p:cNvSpPr>
          <p:nvPr>
            <p:ph idx="1"/>
          </p:nvPr>
        </p:nvSpPr>
        <p:spPr/>
        <p:txBody>
          <a:bodyPr>
            <a:normAutofit fontScale="92500" lnSpcReduction="10000"/>
          </a:bodyPr>
          <a:lstStyle/>
          <a:p>
            <a:pPr>
              <a:spcBef>
                <a:spcPct val="0"/>
              </a:spcBef>
              <a:buNone/>
            </a:pPr>
            <a:r>
              <a:rPr lang="en-US" b="1" dirty="0">
                <a:solidFill>
                  <a:prstClr val="black"/>
                </a:solidFill>
              </a:rPr>
              <a:t>Eligibility for SMC (R)</a:t>
            </a:r>
          </a:p>
          <a:p>
            <a:pPr>
              <a:spcBef>
                <a:spcPct val="0"/>
              </a:spcBef>
              <a:buNone/>
            </a:pPr>
            <a:endParaRPr lang="en-US" altLang="en-US" dirty="0">
              <a:solidFill>
                <a:srgbClr val="000000"/>
              </a:solidFill>
            </a:endParaRPr>
          </a:p>
          <a:p>
            <a:pPr>
              <a:spcBef>
                <a:spcPct val="0"/>
              </a:spcBef>
              <a:buNone/>
            </a:pPr>
            <a:r>
              <a:rPr lang="en-US" altLang="en-US" b="1" dirty="0">
                <a:solidFill>
                  <a:srgbClr val="000000"/>
                </a:solidFill>
              </a:rPr>
              <a:t>Examples:</a:t>
            </a:r>
          </a:p>
          <a:p>
            <a:pPr>
              <a:spcBef>
                <a:spcPct val="0"/>
              </a:spcBef>
              <a:buNone/>
            </a:pPr>
            <a:endParaRPr lang="en-US" altLang="en-US" b="1" dirty="0">
              <a:solidFill>
                <a:srgbClr val="000000"/>
              </a:solidFill>
            </a:endParaRPr>
          </a:p>
          <a:p>
            <a:pPr>
              <a:spcBef>
                <a:spcPct val="0"/>
              </a:spcBef>
              <a:buNone/>
            </a:pPr>
            <a:r>
              <a:rPr lang="en-US" altLang="en-US" dirty="0">
                <a:solidFill>
                  <a:srgbClr val="000000"/>
                </a:solidFill>
              </a:rPr>
              <a:t>1. 100% Both legs, hip level amputations		SMC (N)</a:t>
            </a:r>
          </a:p>
          <a:p>
            <a:pPr>
              <a:spcBef>
                <a:spcPct val="0"/>
              </a:spcBef>
              <a:buNone/>
            </a:pPr>
            <a:r>
              <a:rPr lang="en-US" altLang="en-US" dirty="0">
                <a:solidFill>
                  <a:srgbClr val="000000"/>
                </a:solidFill>
              </a:rPr>
              <a:t>	  50%   PTSD						SMC (N½) </a:t>
            </a:r>
          </a:p>
          <a:p>
            <a:pPr>
              <a:spcBef>
                <a:spcPct val="0"/>
              </a:spcBef>
              <a:buNone/>
            </a:pPr>
            <a:r>
              <a:rPr lang="en-US" altLang="en-US" dirty="0">
                <a:solidFill>
                  <a:srgbClr val="000000"/>
                </a:solidFill>
              </a:rPr>
              <a:t>	  0%     Loss of creative organ			SMC (K)</a:t>
            </a:r>
          </a:p>
          <a:p>
            <a:pPr algn="ctr">
              <a:spcBef>
                <a:spcPct val="0"/>
              </a:spcBef>
              <a:buNone/>
            </a:pPr>
            <a:endParaRPr lang="en-US" altLang="en-US" b="1" dirty="0">
              <a:solidFill>
                <a:srgbClr val="000000"/>
              </a:solidFill>
            </a:endParaRPr>
          </a:p>
          <a:p>
            <a:pPr algn="ctr">
              <a:spcBef>
                <a:spcPct val="0"/>
              </a:spcBef>
              <a:buNone/>
            </a:pPr>
            <a:r>
              <a:rPr lang="en-US" altLang="en-US" b="1" dirty="0">
                <a:solidFill>
                  <a:srgbClr val="000000"/>
                </a:solidFill>
              </a:rPr>
              <a:t>If the vet needs A&amp;A SMC level will be elevated to SMC (R) </a:t>
            </a:r>
          </a:p>
          <a:p>
            <a:pPr>
              <a:spcBef>
                <a:spcPct val="0"/>
              </a:spcBef>
              <a:buNone/>
            </a:pPr>
            <a:endParaRPr lang="en-US" altLang="en-US" dirty="0">
              <a:solidFill>
                <a:srgbClr val="000000"/>
              </a:solidFill>
            </a:endParaRPr>
          </a:p>
          <a:p>
            <a:pPr>
              <a:spcBef>
                <a:spcPct val="0"/>
              </a:spcBef>
              <a:buNone/>
            </a:pPr>
            <a:r>
              <a:rPr lang="en-US" altLang="en-US" dirty="0">
                <a:solidFill>
                  <a:srgbClr val="000000"/>
                </a:solidFill>
              </a:rPr>
              <a:t>2. 100% Both hands above elbow amputation	SMC (N)</a:t>
            </a:r>
          </a:p>
          <a:p>
            <a:pPr>
              <a:spcBef>
                <a:spcPct val="0"/>
              </a:spcBef>
              <a:buNone/>
            </a:pPr>
            <a:r>
              <a:rPr lang="en-US" altLang="en-US" dirty="0">
                <a:solidFill>
                  <a:srgbClr val="000000"/>
                </a:solidFill>
              </a:rPr>
              <a:t>	  100% Heart Disease					SMC (O) </a:t>
            </a:r>
          </a:p>
          <a:p>
            <a:pPr algn="ctr">
              <a:spcBef>
                <a:spcPct val="0"/>
              </a:spcBef>
              <a:buNone/>
            </a:pPr>
            <a:endParaRPr lang="en-US" altLang="en-US" dirty="0">
              <a:solidFill>
                <a:srgbClr val="000000"/>
              </a:solidFill>
            </a:endParaRPr>
          </a:p>
          <a:p>
            <a:pPr algn="ctr">
              <a:spcBef>
                <a:spcPct val="0"/>
              </a:spcBef>
              <a:buNone/>
            </a:pPr>
            <a:r>
              <a:rPr lang="en-US" altLang="en-US" dirty="0">
                <a:solidFill>
                  <a:srgbClr val="000000"/>
                </a:solidFill>
              </a:rPr>
              <a:t> </a:t>
            </a:r>
            <a:r>
              <a:rPr lang="en-US" altLang="en-US" b="1" dirty="0">
                <a:solidFill>
                  <a:srgbClr val="000000"/>
                </a:solidFill>
              </a:rPr>
              <a:t>If the vet needs A&amp;A SMC level will be elevated to SMC (R)</a:t>
            </a:r>
            <a:endParaRPr lang="en-US" dirty="0"/>
          </a:p>
          <a:p>
            <a:endParaRPr lang="en-US" dirty="0"/>
          </a:p>
        </p:txBody>
      </p:sp>
    </p:spTree>
    <p:extLst>
      <p:ext uri="{BB962C8B-B14F-4D97-AF65-F5344CB8AC3E}">
        <p14:creationId xmlns:p14="http://schemas.microsoft.com/office/powerpoint/2010/main" val="36319265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CCDF7-300B-3392-BA47-074CBDA4D7B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BDA384-D82B-B920-79AA-1E8A5E6708CA}"/>
              </a:ext>
            </a:extLst>
          </p:cNvPr>
          <p:cNvSpPr>
            <a:spLocks noGrp="1"/>
          </p:cNvSpPr>
          <p:nvPr>
            <p:ph idx="1"/>
          </p:nvPr>
        </p:nvSpPr>
        <p:spPr/>
        <p:txBody>
          <a:bodyPr/>
          <a:lstStyle/>
          <a:p>
            <a:pPr marL="0" indent="0">
              <a:spcBef>
                <a:spcPts val="0"/>
              </a:spcBef>
              <a:buNone/>
              <a:defRPr/>
            </a:pPr>
            <a:r>
              <a:rPr lang="en-US" dirty="0"/>
              <a:t>SMC (T) is equal to the (R2) rate and is payable for veterans who:</a:t>
            </a:r>
          </a:p>
          <a:p>
            <a:pPr marL="0" indent="0">
              <a:spcBef>
                <a:spcPts val="0"/>
              </a:spcBef>
              <a:buNone/>
              <a:defRPr/>
            </a:pPr>
            <a:endParaRPr lang="en-US" dirty="0"/>
          </a:p>
          <a:p>
            <a:pPr marL="285750" indent="-285750">
              <a:spcBef>
                <a:spcPts val="0"/>
              </a:spcBef>
              <a:defRPr/>
            </a:pPr>
            <a:r>
              <a:rPr lang="en-US" dirty="0"/>
              <a:t>Need  regular A&amp;A for residuals of traumatic brain injury (TBI), </a:t>
            </a:r>
          </a:p>
          <a:p>
            <a:pPr marL="0" indent="0">
              <a:spcBef>
                <a:spcPts val="0"/>
              </a:spcBef>
              <a:buNone/>
              <a:defRPr/>
            </a:pPr>
            <a:endParaRPr lang="en-US" dirty="0"/>
          </a:p>
          <a:p>
            <a:pPr marL="0" indent="0">
              <a:spcBef>
                <a:spcPts val="0"/>
              </a:spcBef>
              <a:buNone/>
              <a:defRPr/>
            </a:pPr>
            <a:r>
              <a:rPr lang="en-US" dirty="0"/>
              <a:t>	</a:t>
            </a:r>
            <a:r>
              <a:rPr lang="en-US" b="1" i="1" u="sng" dirty="0">
                <a:solidFill>
                  <a:srgbClr val="9C1A1E"/>
                </a:solidFill>
              </a:rPr>
              <a:t>AND</a:t>
            </a:r>
          </a:p>
          <a:p>
            <a:pPr marL="285750" indent="-285750">
              <a:spcBef>
                <a:spcPts val="0"/>
              </a:spcBef>
              <a:defRPr/>
            </a:pPr>
            <a:endParaRPr lang="en-US" dirty="0"/>
          </a:p>
          <a:p>
            <a:pPr marL="285750" indent="-285750">
              <a:spcBef>
                <a:spcPts val="0"/>
              </a:spcBef>
              <a:defRPr/>
            </a:pPr>
            <a:r>
              <a:rPr lang="en-US" dirty="0"/>
              <a:t>Would require hospitalization, nursing home, or other residential institutional care in the absence of regular in-home A&amp;A</a:t>
            </a:r>
          </a:p>
        </p:txBody>
      </p:sp>
      <p:sp>
        <p:nvSpPr>
          <p:cNvPr id="3" name="Title 2">
            <a:extLst>
              <a:ext uri="{FF2B5EF4-FFF2-40B4-BE49-F238E27FC236}">
                <a16:creationId xmlns:a16="http://schemas.microsoft.com/office/drawing/2014/main" id="{1944758C-855A-9A28-A7CF-A0CE2FF62A05}"/>
              </a:ext>
            </a:extLst>
          </p:cNvPr>
          <p:cNvSpPr>
            <a:spLocks noGrp="1"/>
          </p:cNvSpPr>
          <p:nvPr>
            <p:ph type="title"/>
          </p:nvPr>
        </p:nvSpPr>
        <p:spPr/>
        <p:txBody>
          <a:bodyPr>
            <a:normAutofit/>
          </a:bodyPr>
          <a:lstStyle/>
          <a:p>
            <a:r>
              <a:rPr lang="en-US" dirty="0"/>
              <a:t>SMC (T)</a:t>
            </a:r>
          </a:p>
        </p:txBody>
      </p:sp>
    </p:spTree>
    <p:extLst>
      <p:ext uri="{BB962C8B-B14F-4D97-AF65-F5344CB8AC3E}">
        <p14:creationId xmlns:p14="http://schemas.microsoft.com/office/powerpoint/2010/main" val="1170938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2EE53-86B9-3B27-16CB-2D0C7D958ED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D1060F-91E6-9D1D-408F-26B99D042858}"/>
              </a:ext>
            </a:extLst>
          </p:cNvPr>
          <p:cNvSpPr>
            <a:spLocks noGrp="1"/>
          </p:cNvSpPr>
          <p:nvPr>
            <p:ph idx="1"/>
          </p:nvPr>
        </p:nvSpPr>
        <p:spPr/>
        <p:txBody>
          <a:bodyPr numCol="1">
            <a:normAutofit/>
          </a:bodyPr>
          <a:lstStyle/>
          <a:p>
            <a:pPr>
              <a:spcBef>
                <a:spcPts val="0"/>
              </a:spcBef>
              <a:defRPr/>
            </a:pPr>
            <a:r>
              <a:rPr lang="en-US" dirty="0"/>
              <a:t>SMC (T) is not payable if the veteran is otherwise eligible for SMC (R2)</a:t>
            </a:r>
          </a:p>
          <a:p>
            <a:pPr>
              <a:spcBef>
                <a:spcPts val="0"/>
              </a:spcBef>
              <a:defRPr/>
            </a:pPr>
            <a:endParaRPr lang="en-US" dirty="0"/>
          </a:p>
          <a:p>
            <a:pPr>
              <a:spcBef>
                <a:spcPts val="0"/>
              </a:spcBef>
              <a:defRPr/>
            </a:pPr>
            <a:endParaRPr lang="en-US" dirty="0"/>
          </a:p>
          <a:p>
            <a:pPr>
              <a:spcBef>
                <a:spcPts val="0"/>
              </a:spcBef>
              <a:defRPr/>
            </a:pPr>
            <a:r>
              <a:rPr lang="en-US" dirty="0"/>
              <a:t>If a veteran receiving SMC (T) is hospitalized, the rate is reduced to SMC (S) plus any applicable (K’s)</a:t>
            </a:r>
          </a:p>
          <a:p>
            <a:endParaRPr lang="en-US" dirty="0"/>
          </a:p>
          <a:p>
            <a:pPr marL="0" marR="0" indent="0">
              <a:lnSpc>
                <a:spcPct val="115000"/>
              </a:lnSpc>
              <a:spcBef>
                <a:spcPts val="0"/>
              </a:spcBef>
              <a:spcAft>
                <a:spcPts val="0"/>
              </a:spcAft>
              <a:buNone/>
            </a:pPr>
            <a:endParaRPr lang="en-US" dirty="0"/>
          </a:p>
        </p:txBody>
      </p:sp>
      <p:sp>
        <p:nvSpPr>
          <p:cNvPr id="3" name="Title 2">
            <a:extLst>
              <a:ext uri="{FF2B5EF4-FFF2-40B4-BE49-F238E27FC236}">
                <a16:creationId xmlns:a16="http://schemas.microsoft.com/office/drawing/2014/main" id="{A78FE9EB-EE52-AB1E-BDD9-73D8D8DAE5EB}"/>
              </a:ext>
            </a:extLst>
          </p:cNvPr>
          <p:cNvSpPr>
            <a:spLocks noGrp="1"/>
          </p:cNvSpPr>
          <p:nvPr>
            <p:ph type="title"/>
          </p:nvPr>
        </p:nvSpPr>
        <p:spPr/>
        <p:txBody>
          <a:bodyPr/>
          <a:lstStyle/>
          <a:p>
            <a:r>
              <a:rPr lang="en-US" dirty="0"/>
              <a:t>SMC (T)</a:t>
            </a:r>
          </a:p>
        </p:txBody>
      </p:sp>
    </p:spTree>
    <p:extLst>
      <p:ext uri="{BB962C8B-B14F-4D97-AF65-F5344CB8AC3E}">
        <p14:creationId xmlns:p14="http://schemas.microsoft.com/office/powerpoint/2010/main" val="2181471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95ACC-97A0-FD54-1BF4-D8E1EB90600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ABF1AE-53AA-35F1-CC4E-1BF0E44E5948}"/>
              </a:ext>
            </a:extLst>
          </p:cNvPr>
          <p:cNvSpPr>
            <a:spLocks noGrp="1"/>
          </p:cNvSpPr>
          <p:nvPr>
            <p:ph idx="1"/>
          </p:nvPr>
        </p:nvSpPr>
        <p:spPr/>
        <p:txBody>
          <a:bodyPr>
            <a:normAutofit/>
          </a:bodyPr>
          <a:lstStyle/>
          <a:p>
            <a:pPr marL="0" indent="0">
              <a:buNone/>
            </a:pPr>
            <a:r>
              <a:rPr lang="en-US" dirty="0"/>
              <a:t>Most veterans who qualify for SMC will also qualify for additional ancillary benefits such as:</a:t>
            </a:r>
          </a:p>
          <a:p>
            <a:endParaRPr lang="en-US" dirty="0"/>
          </a:p>
          <a:p>
            <a:pPr marL="914400" lvl="1" indent="-457200"/>
            <a:r>
              <a:rPr lang="en-US" dirty="0"/>
              <a:t>Specially Adapted Housing (SAH)</a:t>
            </a:r>
          </a:p>
          <a:p>
            <a:pPr marL="914400" lvl="1" indent="-457200"/>
            <a:r>
              <a:rPr lang="en-US" dirty="0"/>
              <a:t>Special Home Adaptation (SHA)</a:t>
            </a:r>
          </a:p>
          <a:p>
            <a:pPr marL="914400" lvl="1" indent="-457200"/>
            <a:r>
              <a:rPr lang="en-US" dirty="0"/>
              <a:t>Temporary Residence Adaptation (TRA)</a:t>
            </a:r>
          </a:p>
          <a:p>
            <a:pPr marL="914400" lvl="1" indent="-457200"/>
            <a:r>
              <a:rPr lang="en-US" dirty="0"/>
              <a:t>Automobile Allowance</a:t>
            </a:r>
          </a:p>
          <a:p>
            <a:pPr marL="914400" lvl="1" indent="-457200"/>
            <a:r>
              <a:rPr lang="en-US" dirty="0"/>
              <a:t>Adaptive Equipment for Auto</a:t>
            </a:r>
          </a:p>
          <a:p>
            <a:pPr marL="914400" lvl="1" indent="-457200"/>
            <a:r>
              <a:rPr lang="en-US" dirty="0"/>
              <a:t>Commissary Card</a:t>
            </a:r>
          </a:p>
          <a:p>
            <a:pPr marL="914400" lvl="1" indent="-457200"/>
            <a:r>
              <a:rPr lang="en-US" dirty="0"/>
              <a:t>Dependent Education</a:t>
            </a:r>
          </a:p>
          <a:p>
            <a:pPr marL="914400" lvl="1" indent="-457200"/>
            <a:r>
              <a:rPr lang="en-US" dirty="0"/>
              <a:t>Dependent Healthcare</a:t>
            </a:r>
          </a:p>
          <a:p>
            <a:pPr marL="914400" lvl="1" indent="-457200"/>
            <a:endParaRPr lang="en-US" sz="650" dirty="0"/>
          </a:p>
          <a:p>
            <a:endParaRPr lang="en-US" dirty="0"/>
          </a:p>
          <a:p>
            <a:endParaRPr lang="en-US" dirty="0"/>
          </a:p>
        </p:txBody>
      </p:sp>
      <p:sp>
        <p:nvSpPr>
          <p:cNvPr id="3" name="Title 2">
            <a:extLst>
              <a:ext uri="{FF2B5EF4-FFF2-40B4-BE49-F238E27FC236}">
                <a16:creationId xmlns:a16="http://schemas.microsoft.com/office/drawing/2014/main" id="{2AA88DD9-F788-1902-7229-735F81FB72FF}"/>
              </a:ext>
            </a:extLst>
          </p:cNvPr>
          <p:cNvSpPr>
            <a:spLocks noGrp="1"/>
          </p:cNvSpPr>
          <p:nvPr>
            <p:ph type="title"/>
          </p:nvPr>
        </p:nvSpPr>
        <p:spPr/>
        <p:txBody>
          <a:bodyPr/>
          <a:lstStyle/>
          <a:p>
            <a:r>
              <a:rPr lang="en-US" dirty="0"/>
              <a:t>Ancillary Benefits</a:t>
            </a:r>
          </a:p>
        </p:txBody>
      </p:sp>
    </p:spTree>
    <p:extLst>
      <p:ext uri="{BB962C8B-B14F-4D97-AF65-F5344CB8AC3E}">
        <p14:creationId xmlns:p14="http://schemas.microsoft.com/office/powerpoint/2010/main" val="629762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9DF19A-A2E6-2100-B461-7D6C3073A95A}"/>
              </a:ext>
            </a:extLst>
          </p:cNvPr>
          <p:cNvSpPr>
            <a:spLocks noGrp="1"/>
          </p:cNvSpPr>
          <p:nvPr>
            <p:ph idx="1"/>
          </p:nvPr>
        </p:nvSpPr>
        <p:spPr/>
        <p:txBody>
          <a:bodyPr>
            <a:normAutofit lnSpcReduction="10000"/>
          </a:bodyPr>
          <a:lstStyle/>
          <a:p>
            <a:pPr fontAlgn="auto">
              <a:spcBef>
                <a:spcPct val="0"/>
              </a:spcBef>
              <a:spcAft>
                <a:spcPts val="0"/>
              </a:spcAft>
            </a:pPr>
            <a:r>
              <a:rPr lang="en-US" altLang="en-US" dirty="0">
                <a:solidFill>
                  <a:srgbClr val="000000"/>
                </a:solidFill>
              </a:rPr>
              <a:t>Special Monthly Compensation is paid to veterans whose injuries are more severe than the rating schedule reflects</a:t>
            </a:r>
          </a:p>
          <a:p>
            <a:pPr marL="0" indent="0" fontAlgn="auto">
              <a:spcBef>
                <a:spcPct val="0"/>
              </a:spcBef>
              <a:spcAft>
                <a:spcPts val="0"/>
              </a:spcAft>
              <a:buNone/>
            </a:pPr>
            <a:endParaRPr lang="en-US" altLang="en-US" dirty="0">
              <a:solidFill>
                <a:srgbClr val="000000"/>
              </a:solidFill>
            </a:endParaRPr>
          </a:p>
          <a:p>
            <a:pPr fontAlgn="auto">
              <a:spcBef>
                <a:spcPct val="0"/>
              </a:spcBef>
              <a:spcAft>
                <a:spcPts val="0"/>
              </a:spcAft>
            </a:pPr>
            <a:r>
              <a:rPr lang="en-US" altLang="en-US" dirty="0">
                <a:solidFill>
                  <a:srgbClr val="000000"/>
                </a:solidFill>
              </a:rPr>
              <a:t>Remember to look for SMC entitlement when reviewing ratings (especially SMC (K))</a:t>
            </a:r>
          </a:p>
          <a:p>
            <a:pPr marL="0" indent="0" fontAlgn="auto">
              <a:spcBef>
                <a:spcPct val="0"/>
              </a:spcBef>
              <a:spcAft>
                <a:spcPts val="0"/>
              </a:spcAft>
              <a:buNone/>
            </a:pPr>
            <a:endParaRPr lang="en-US" altLang="en-US" dirty="0">
              <a:solidFill>
                <a:srgbClr val="000000"/>
              </a:solidFill>
            </a:endParaRPr>
          </a:p>
          <a:p>
            <a:pPr fontAlgn="auto">
              <a:spcBef>
                <a:spcPct val="0"/>
              </a:spcBef>
              <a:spcAft>
                <a:spcPts val="0"/>
              </a:spcAft>
            </a:pPr>
            <a:r>
              <a:rPr lang="en-US" altLang="en-US" dirty="0">
                <a:solidFill>
                  <a:srgbClr val="000000"/>
                </a:solidFill>
              </a:rPr>
              <a:t>There can be eligibility to multiple SMC (K)’s, but once the vet reaches SMC(O), they no longer apply</a:t>
            </a:r>
          </a:p>
          <a:p>
            <a:pPr marL="0" indent="0" fontAlgn="auto">
              <a:spcBef>
                <a:spcPct val="0"/>
              </a:spcBef>
              <a:spcAft>
                <a:spcPts val="0"/>
              </a:spcAft>
              <a:buNone/>
            </a:pPr>
            <a:endParaRPr lang="en-US" altLang="en-US" dirty="0">
              <a:solidFill>
                <a:srgbClr val="000000"/>
              </a:solidFill>
            </a:endParaRPr>
          </a:p>
          <a:p>
            <a:pPr fontAlgn="auto">
              <a:spcBef>
                <a:spcPct val="0"/>
              </a:spcBef>
              <a:spcAft>
                <a:spcPts val="0"/>
              </a:spcAft>
            </a:pPr>
            <a:r>
              <a:rPr lang="en-US" altLang="en-US" dirty="0">
                <a:solidFill>
                  <a:srgbClr val="000000"/>
                </a:solidFill>
              </a:rPr>
              <a:t>A SMC (P) elevation can only be used once per veteran</a:t>
            </a:r>
          </a:p>
          <a:p>
            <a:pPr fontAlgn="auto">
              <a:spcBef>
                <a:spcPct val="0"/>
              </a:spcBef>
              <a:spcAft>
                <a:spcPts val="0"/>
              </a:spcAft>
            </a:pPr>
            <a:endParaRPr lang="en-US" altLang="en-US" dirty="0">
              <a:solidFill>
                <a:srgbClr val="000000"/>
              </a:solidFill>
            </a:endParaRPr>
          </a:p>
          <a:p>
            <a:pPr fontAlgn="auto">
              <a:spcBef>
                <a:spcPct val="0"/>
              </a:spcBef>
              <a:spcAft>
                <a:spcPts val="0"/>
              </a:spcAft>
            </a:pPr>
            <a:r>
              <a:rPr lang="en-US" altLang="en-US" dirty="0">
                <a:solidFill>
                  <a:srgbClr val="000000"/>
                </a:solidFill>
              </a:rPr>
              <a:t>SMC can be applied during temporary rating periods (4.28, 4.29, 4.30)</a:t>
            </a:r>
          </a:p>
          <a:p>
            <a:endParaRPr lang="en-US" dirty="0"/>
          </a:p>
          <a:p>
            <a:endParaRPr lang="en-US" dirty="0"/>
          </a:p>
        </p:txBody>
      </p:sp>
      <p:sp>
        <p:nvSpPr>
          <p:cNvPr id="3" name="Title 2">
            <a:extLst>
              <a:ext uri="{FF2B5EF4-FFF2-40B4-BE49-F238E27FC236}">
                <a16:creationId xmlns:a16="http://schemas.microsoft.com/office/drawing/2014/main" id="{8397AED1-E716-274F-A51B-831D5ACBC832}"/>
              </a:ext>
            </a:extLst>
          </p:cNvPr>
          <p:cNvSpPr>
            <a:spLocks noGrp="1"/>
          </p:cNvSpPr>
          <p:nvPr>
            <p:ph type="title"/>
          </p:nvPr>
        </p:nvSpPr>
        <p:spPr/>
        <p:txBody>
          <a:bodyPr/>
          <a:lstStyle/>
          <a:p>
            <a:r>
              <a:rPr lang="en-US"/>
              <a:t>Final Thoughts</a:t>
            </a:r>
          </a:p>
        </p:txBody>
      </p:sp>
    </p:spTree>
    <p:extLst>
      <p:ext uri="{BB962C8B-B14F-4D97-AF65-F5344CB8AC3E}">
        <p14:creationId xmlns:p14="http://schemas.microsoft.com/office/powerpoint/2010/main" val="5265020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7AAAF-23B1-B58C-1CB6-E794A09A4730}"/>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372238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CA4883-5B71-9484-1352-AE724815B996}"/>
              </a:ext>
            </a:extLst>
          </p:cNvPr>
          <p:cNvSpPr>
            <a:spLocks noGrp="1"/>
          </p:cNvSpPr>
          <p:nvPr>
            <p:ph idx="1"/>
          </p:nvPr>
        </p:nvSpPr>
        <p:spPr/>
        <p:txBody>
          <a:bodyPr numCol="1">
            <a:normAutofit/>
          </a:bodyPr>
          <a:lstStyle/>
          <a:p>
            <a:pPr marL="0" marR="0" indent="0" algn="ctr">
              <a:lnSpc>
                <a:spcPct val="115000"/>
              </a:lnSpc>
              <a:spcBef>
                <a:spcPts val="0"/>
              </a:spcBef>
              <a:spcAft>
                <a:spcPts val="0"/>
              </a:spcAft>
              <a:buNone/>
            </a:pPr>
            <a:endParaRPr lang="en-US" dirty="0"/>
          </a:p>
          <a:p>
            <a:pPr marL="0" marR="0" indent="0" algn="ctr">
              <a:lnSpc>
                <a:spcPct val="115000"/>
              </a:lnSpc>
              <a:spcBef>
                <a:spcPts val="0"/>
              </a:spcBef>
              <a:spcAft>
                <a:spcPts val="0"/>
              </a:spcAft>
              <a:buNone/>
            </a:pPr>
            <a:r>
              <a:rPr lang="en-US" dirty="0"/>
              <a:t>Special Monthly Compensation is a monetary benefit that is paid above and beyond the normal rating schedule to veterans who have certain service-connected disabilities or conditions. </a:t>
            </a:r>
          </a:p>
        </p:txBody>
      </p:sp>
      <p:sp>
        <p:nvSpPr>
          <p:cNvPr id="3" name="Title 2">
            <a:extLst>
              <a:ext uri="{FF2B5EF4-FFF2-40B4-BE49-F238E27FC236}">
                <a16:creationId xmlns:a16="http://schemas.microsoft.com/office/drawing/2014/main" id="{EA02B67C-47B4-18BA-AF9F-478A6DE04C1C}"/>
              </a:ext>
            </a:extLst>
          </p:cNvPr>
          <p:cNvSpPr>
            <a:spLocks noGrp="1"/>
          </p:cNvSpPr>
          <p:nvPr>
            <p:ph type="title"/>
          </p:nvPr>
        </p:nvSpPr>
        <p:spPr/>
        <p:txBody>
          <a:bodyPr>
            <a:normAutofit fontScale="90000"/>
          </a:bodyPr>
          <a:lstStyle/>
          <a:p>
            <a:r>
              <a:rPr lang="en-US" dirty="0"/>
              <a:t>What is Special Monthly Compensation?</a:t>
            </a:r>
          </a:p>
        </p:txBody>
      </p:sp>
    </p:spTree>
    <p:extLst>
      <p:ext uri="{BB962C8B-B14F-4D97-AF65-F5344CB8AC3E}">
        <p14:creationId xmlns:p14="http://schemas.microsoft.com/office/powerpoint/2010/main" val="1662468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normAutofit lnSpcReduction="10000"/>
          </a:bodyPr>
          <a:lstStyle/>
          <a:p>
            <a:pPr marL="0" indent="0">
              <a:spcBef>
                <a:spcPts val="0"/>
              </a:spcBef>
              <a:buNone/>
              <a:defRPr/>
            </a:pPr>
            <a:r>
              <a:rPr lang="en-US" b="1" dirty="0"/>
              <a:t>(Single Veteran no Children)</a:t>
            </a:r>
          </a:p>
          <a:p>
            <a:pPr>
              <a:spcBef>
                <a:spcPts val="0"/>
              </a:spcBef>
              <a:defRPr/>
            </a:pPr>
            <a:endParaRPr lang="en-US" dirty="0"/>
          </a:p>
          <a:p>
            <a:pPr marL="342900" indent="-342900">
              <a:spcBef>
                <a:spcPts val="0"/>
              </a:spcBef>
              <a:buFontTx/>
              <a:buAutoNum type="alphaUcParenBoth" startAt="11"/>
              <a:defRPr/>
            </a:pPr>
            <a:r>
              <a:rPr lang="en-US" dirty="0"/>
              <a:t>  		$136.06	per month, added on</a:t>
            </a:r>
          </a:p>
          <a:p>
            <a:pPr marL="0" indent="0">
              <a:spcBef>
                <a:spcPts val="0"/>
              </a:spcBef>
              <a:buNone/>
              <a:defRPr/>
            </a:pPr>
            <a:r>
              <a:rPr lang="en-US" dirty="0"/>
              <a:t>(S)		$4,288.45	per month 	</a:t>
            </a:r>
          </a:p>
          <a:p>
            <a:pPr marL="342900" indent="-342900">
              <a:spcBef>
                <a:spcPts val="0"/>
              </a:spcBef>
              <a:buFontTx/>
              <a:buAutoNum type="alphaUcParenBoth" startAt="12"/>
              <a:defRPr/>
            </a:pPr>
            <a:r>
              <a:rPr lang="en-US" dirty="0"/>
              <a:t> 		$4,767.34	per month</a:t>
            </a:r>
          </a:p>
          <a:p>
            <a:pPr marL="342900" indent="-342900">
              <a:spcBef>
                <a:spcPts val="0"/>
              </a:spcBef>
              <a:buFontTx/>
              <a:buAutoNum type="alphaUcParenBoth" startAt="12"/>
              <a:defRPr/>
            </a:pPr>
            <a:r>
              <a:rPr lang="en-US" dirty="0"/>
              <a:t> 		$5,261.24	per month</a:t>
            </a:r>
          </a:p>
          <a:p>
            <a:pPr marL="342900" indent="-342900">
              <a:spcBef>
                <a:spcPts val="0"/>
              </a:spcBef>
              <a:buFontTx/>
              <a:buAutoNum type="alphaUcParenBoth" startAt="12"/>
              <a:defRPr/>
            </a:pPr>
            <a:r>
              <a:rPr lang="en-US" dirty="0"/>
              <a:t> 		$5,985.06	per month</a:t>
            </a:r>
          </a:p>
          <a:p>
            <a:pPr marL="342900" indent="-342900">
              <a:spcBef>
                <a:spcPts val="0"/>
              </a:spcBef>
              <a:buFontTx/>
              <a:buAutoNum type="alphaUcParenBoth" startAt="15"/>
              <a:defRPr/>
            </a:pPr>
            <a:r>
              <a:rPr lang="en-US" dirty="0"/>
              <a:t> 		$6,689.81	per month</a:t>
            </a:r>
          </a:p>
          <a:p>
            <a:pPr marL="0" indent="0">
              <a:spcBef>
                <a:spcPts val="0"/>
              </a:spcBef>
              <a:buNone/>
              <a:defRPr/>
            </a:pPr>
            <a:r>
              <a:rPr lang="en-US" dirty="0"/>
              <a:t>(R1)		$9,559.22	per month</a:t>
            </a:r>
          </a:p>
          <a:p>
            <a:pPr marL="0" indent="0">
              <a:spcBef>
                <a:spcPts val="0"/>
              </a:spcBef>
              <a:buNone/>
              <a:defRPr/>
            </a:pPr>
            <a:r>
              <a:rPr lang="en-US" dirty="0"/>
              <a:t>(R2/T)	$10,964.66	per month</a:t>
            </a:r>
          </a:p>
          <a:p>
            <a:pPr>
              <a:spcBef>
                <a:spcPts val="0"/>
              </a:spcBef>
              <a:defRPr/>
            </a:pPr>
            <a:endParaRPr lang="en-US" dirty="0"/>
          </a:p>
          <a:p>
            <a:pPr marL="0" indent="0">
              <a:spcBef>
                <a:spcPts val="0"/>
              </a:spcBef>
              <a:buNone/>
              <a:defRPr/>
            </a:pPr>
            <a:endParaRPr lang="en-US" dirty="0"/>
          </a:p>
          <a:p>
            <a:pPr>
              <a:spcBef>
                <a:spcPts val="0"/>
              </a:spcBef>
              <a:defRPr/>
            </a:pPr>
            <a:r>
              <a:rPr lang="en-US" sz="1700" dirty="0"/>
              <a:t>Effective December 1, 2024</a:t>
            </a:r>
            <a:endParaRPr lang="en-US" dirty="0"/>
          </a:p>
          <a:p>
            <a:pPr>
              <a:spcBef>
                <a:spcPts val="0"/>
              </a:spcBef>
              <a:defRPr/>
            </a:pPr>
            <a:r>
              <a:rPr lang="en-US" sz="1700" dirty="0">
                <a:hlinkClick r:id="rId3"/>
              </a:rPr>
              <a:t>2025 VA Special Monthly Compensation Rates | Veterans Affairs</a:t>
            </a:r>
            <a:endParaRPr lang="en-US" sz="1700" dirty="0"/>
          </a:p>
          <a:p>
            <a:endParaRPr lang="en-US" dirty="0"/>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Selected SMC Raters</a:t>
            </a:r>
          </a:p>
        </p:txBody>
      </p:sp>
    </p:spTree>
    <p:extLst>
      <p:ext uri="{BB962C8B-B14F-4D97-AF65-F5344CB8AC3E}">
        <p14:creationId xmlns:p14="http://schemas.microsoft.com/office/powerpoint/2010/main" val="3723442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48FE05-C8B6-2332-88CD-A34497867265}"/>
              </a:ext>
            </a:extLst>
          </p:cNvPr>
          <p:cNvSpPr>
            <a:spLocks noGrp="1"/>
          </p:cNvSpPr>
          <p:nvPr>
            <p:ph idx="1"/>
          </p:nvPr>
        </p:nvSpPr>
        <p:spPr/>
        <p:txBody>
          <a:bodyPr>
            <a:normAutofit/>
          </a:bodyPr>
          <a:lstStyle/>
          <a:p>
            <a:pPr marL="0" indent="0">
              <a:buNone/>
            </a:pPr>
            <a:r>
              <a:rPr lang="en-US" dirty="0"/>
              <a:t>SMC (K) is payable for:</a:t>
            </a:r>
          </a:p>
          <a:p>
            <a:pPr marL="457200" lvl="1" indent="0" algn="ctr">
              <a:buNone/>
            </a:pPr>
            <a:endParaRPr lang="en-US" sz="650" dirty="0"/>
          </a:p>
          <a:p>
            <a:pPr lvl="1"/>
            <a:r>
              <a:rPr lang="en-US" dirty="0"/>
              <a:t>Loss or loss of use of one hand</a:t>
            </a:r>
          </a:p>
          <a:p>
            <a:pPr lvl="1"/>
            <a:r>
              <a:rPr lang="en-US" dirty="0"/>
              <a:t>Loss or loss of use of one foot</a:t>
            </a:r>
          </a:p>
          <a:p>
            <a:pPr lvl="1"/>
            <a:r>
              <a:rPr lang="en-US" dirty="0"/>
              <a:t>Blindness of one eye, having light perception</a:t>
            </a:r>
          </a:p>
          <a:p>
            <a:pPr lvl="1"/>
            <a:r>
              <a:rPr lang="en-US" dirty="0"/>
              <a:t>Loss of use of both buttocks</a:t>
            </a:r>
          </a:p>
          <a:p>
            <a:pPr lvl="1"/>
            <a:r>
              <a:rPr lang="en-US" dirty="0"/>
              <a:t>Bilateral Deafness </a:t>
            </a:r>
          </a:p>
          <a:p>
            <a:pPr lvl="1"/>
            <a:r>
              <a:rPr lang="en-US" dirty="0"/>
              <a:t>Aphonia</a:t>
            </a:r>
          </a:p>
          <a:p>
            <a:pPr lvl="1"/>
            <a:r>
              <a:rPr lang="en-US" dirty="0"/>
              <a:t>Loss or loss of use of a creative organ</a:t>
            </a:r>
          </a:p>
          <a:p>
            <a:pPr lvl="1"/>
            <a:r>
              <a:rPr lang="en-US" dirty="0"/>
              <a:t>Breast loss (females only)</a:t>
            </a:r>
          </a:p>
          <a:p>
            <a:endParaRPr lang="en-US" dirty="0"/>
          </a:p>
        </p:txBody>
      </p:sp>
      <p:sp>
        <p:nvSpPr>
          <p:cNvPr id="3" name="Title 2">
            <a:extLst>
              <a:ext uri="{FF2B5EF4-FFF2-40B4-BE49-F238E27FC236}">
                <a16:creationId xmlns:a16="http://schemas.microsoft.com/office/drawing/2014/main" id="{F4CDF819-573D-E50C-122A-6AD1E41263E4}"/>
              </a:ext>
            </a:extLst>
          </p:cNvPr>
          <p:cNvSpPr>
            <a:spLocks noGrp="1"/>
          </p:cNvSpPr>
          <p:nvPr>
            <p:ph type="title"/>
          </p:nvPr>
        </p:nvSpPr>
        <p:spPr/>
        <p:txBody>
          <a:bodyPr/>
          <a:lstStyle/>
          <a:p>
            <a:r>
              <a:rPr lang="en-US" dirty="0"/>
              <a:t>SMC (K)</a:t>
            </a:r>
          </a:p>
        </p:txBody>
      </p:sp>
    </p:spTree>
    <p:extLst>
      <p:ext uri="{BB962C8B-B14F-4D97-AF65-F5344CB8AC3E}">
        <p14:creationId xmlns:p14="http://schemas.microsoft.com/office/powerpoint/2010/main" val="34171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A58DEA-7415-C97B-56BE-1CEC6750E652}"/>
              </a:ext>
            </a:extLst>
          </p:cNvPr>
          <p:cNvSpPr>
            <a:spLocks noGrp="1"/>
          </p:cNvSpPr>
          <p:nvPr>
            <p:ph type="title"/>
          </p:nvPr>
        </p:nvSpPr>
        <p:spPr/>
        <p:txBody>
          <a:bodyPr/>
          <a:lstStyle/>
          <a:p>
            <a:r>
              <a:rPr lang="en-US" dirty="0"/>
              <a:t>SMC (K)</a:t>
            </a:r>
            <a:endParaRPr lang="en-US" b="0" dirty="0"/>
          </a:p>
        </p:txBody>
      </p:sp>
      <p:sp>
        <p:nvSpPr>
          <p:cNvPr id="5" name="Content Placeholder 4">
            <a:extLst>
              <a:ext uri="{FF2B5EF4-FFF2-40B4-BE49-F238E27FC236}">
                <a16:creationId xmlns:a16="http://schemas.microsoft.com/office/drawing/2014/main" id="{F2F43AAB-70E7-8F42-1C1C-37DAEB426510}"/>
              </a:ext>
            </a:extLst>
          </p:cNvPr>
          <p:cNvSpPr>
            <a:spLocks noGrp="1"/>
          </p:cNvSpPr>
          <p:nvPr>
            <p:ph idx="1"/>
          </p:nvPr>
        </p:nvSpPr>
        <p:spPr/>
        <p:txBody>
          <a:bodyPr/>
          <a:lstStyle/>
          <a:p>
            <a:r>
              <a:rPr lang="en-US" altLang="en-US" dirty="0">
                <a:solidFill>
                  <a:srgbClr val="000000"/>
                </a:solidFill>
              </a:rPr>
              <a:t>The SMC (K) rate is added to any other SMC entitlement until the SMC level reaches SMC (O).</a:t>
            </a:r>
          </a:p>
          <a:p>
            <a:pPr marL="0" indent="0">
              <a:buNone/>
            </a:pPr>
            <a:endParaRPr lang="en-US" altLang="en-US" dirty="0">
              <a:solidFill>
                <a:srgbClr val="000000"/>
              </a:solidFill>
            </a:endParaRPr>
          </a:p>
          <a:p>
            <a:r>
              <a:rPr lang="en-US" altLang="en-US" dirty="0">
                <a:solidFill>
                  <a:srgbClr val="000000"/>
                </a:solidFill>
              </a:rPr>
              <a:t>You can have more than one SMC (K)</a:t>
            </a:r>
          </a:p>
          <a:p>
            <a:endParaRPr lang="en-US" dirty="0"/>
          </a:p>
        </p:txBody>
      </p:sp>
    </p:spTree>
    <p:extLst>
      <p:ext uri="{BB962C8B-B14F-4D97-AF65-F5344CB8AC3E}">
        <p14:creationId xmlns:p14="http://schemas.microsoft.com/office/powerpoint/2010/main" val="293641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322F15-721D-8D11-B4A9-F12F0603B8DC}"/>
              </a:ext>
            </a:extLst>
          </p:cNvPr>
          <p:cNvSpPr>
            <a:spLocks noGrp="1"/>
          </p:cNvSpPr>
          <p:nvPr>
            <p:ph idx="1"/>
          </p:nvPr>
        </p:nvSpPr>
        <p:spPr/>
        <p:txBody>
          <a:bodyPr/>
          <a:lstStyle/>
          <a:p>
            <a:pPr>
              <a:spcBef>
                <a:spcPct val="0"/>
              </a:spcBef>
              <a:buNone/>
            </a:pPr>
            <a:r>
              <a:rPr lang="en-US" altLang="en-US" dirty="0">
                <a:solidFill>
                  <a:srgbClr val="000000"/>
                </a:solidFill>
              </a:rPr>
              <a:t>Example:</a:t>
            </a:r>
          </a:p>
          <a:p>
            <a:pPr>
              <a:spcBef>
                <a:spcPct val="0"/>
              </a:spcBef>
              <a:buNone/>
            </a:pPr>
            <a:endParaRPr lang="en-US" altLang="en-US" dirty="0">
              <a:solidFill>
                <a:srgbClr val="000000"/>
              </a:solidFill>
            </a:endParaRPr>
          </a:p>
          <a:p>
            <a:pPr marL="0" indent="0">
              <a:spcBef>
                <a:spcPct val="0"/>
              </a:spcBef>
              <a:buNone/>
            </a:pPr>
            <a:r>
              <a:rPr lang="en-US" altLang="en-US" dirty="0">
                <a:solidFill>
                  <a:srgbClr val="000000"/>
                </a:solidFill>
              </a:rPr>
              <a:t>Vet is rated for loss of one foot and receives SMC (K). If she later loses the other foot due to a service-connected disability, she is entitled to SMC (L) instead of two SMC (K)’s.</a:t>
            </a:r>
            <a:endParaRPr lang="en-US" dirty="0"/>
          </a:p>
          <a:p>
            <a:endParaRPr lang="en-US" dirty="0"/>
          </a:p>
          <a:p>
            <a:endParaRPr lang="en-US" b="1" dirty="0"/>
          </a:p>
        </p:txBody>
      </p:sp>
      <p:sp>
        <p:nvSpPr>
          <p:cNvPr id="3" name="Title 2">
            <a:extLst>
              <a:ext uri="{FF2B5EF4-FFF2-40B4-BE49-F238E27FC236}">
                <a16:creationId xmlns:a16="http://schemas.microsoft.com/office/drawing/2014/main" id="{ECC54034-7360-D17B-0631-CBB884365421}"/>
              </a:ext>
            </a:extLst>
          </p:cNvPr>
          <p:cNvSpPr>
            <a:spLocks noGrp="1"/>
          </p:cNvSpPr>
          <p:nvPr>
            <p:ph type="title"/>
          </p:nvPr>
        </p:nvSpPr>
        <p:spPr/>
        <p:txBody>
          <a:bodyPr>
            <a:normAutofit/>
          </a:bodyPr>
          <a:lstStyle/>
          <a:p>
            <a:r>
              <a:rPr lang="en-US" dirty="0"/>
              <a:t>SMC (K)</a:t>
            </a:r>
          </a:p>
        </p:txBody>
      </p:sp>
    </p:spTree>
    <p:extLst>
      <p:ext uri="{BB962C8B-B14F-4D97-AF65-F5344CB8AC3E}">
        <p14:creationId xmlns:p14="http://schemas.microsoft.com/office/powerpoint/2010/main" val="2939221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A2BDB-ED7C-8CFE-CD84-0FC3DC7C13C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603E56-BE8E-D30E-43EA-3FE8BFA4B4AD}"/>
              </a:ext>
            </a:extLst>
          </p:cNvPr>
          <p:cNvSpPr>
            <a:spLocks noGrp="1"/>
          </p:cNvSpPr>
          <p:nvPr>
            <p:ph idx="1"/>
          </p:nvPr>
        </p:nvSpPr>
        <p:spPr/>
        <p:txBody>
          <a:bodyPr numCol="1">
            <a:normAutofit/>
          </a:bodyPr>
          <a:lstStyle/>
          <a:p>
            <a:pPr algn="ctr">
              <a:spcBef>
                <a:spcPct val="0"/>
              </a:spcBef>
              <a:buNone/>
            </a:pPr>
            <a:r>
              <a:rPr lang="en-US" altLang="en-US" dirty="0">
                <a:solidFill>
                  <a:srgbClr val="000000"/>
                </a:solidFill>
              </a:rPr>
              <a:t>Requires a single SC disability rated at 100% </a:t>
            </a:r>
          </a:p>
          <a:p>
            <a:pPr>
              <a:spcBef>
                <a:spcPct val="0"/>
              </a:spcBef>
              <a:buNone/>
            </a:pPr>
            <a:r>
              <a:rPr lang="en-US" altLang="en-US" dirty="0">
                <a:solidFill>
                  <a:srgbClr val="000000"/>
                </a:solidFill>
              </a:rPr>
              <a:t> </a:t>
            </a:r>
          </a:p>
          <a:p>
            <a:pPr algn="ctr">
              <a:spcBef>
                <a:spcPct val="0"/>
              </a:spcBef>
              <a:buNone/>
            </a:pPr>
            <a:r>
              <a:rPr lang="en-US" altLang="en-US" b="1" i="1" u="sng" dirty="0">
                <a:solidFill>
                  <a:srgbClr val="9C1A1E"/>
                </a:solidFill>
              </a:rPr>
              <a:t>and</a:t>
            </a:r>
            <a:r>
              <a:rPr lang="en-US" altLang="en-US" dirty="0">
                <a:solidFill>
                  <a:srgbClr val="000000"/>
                </a:solidFill>
              </a:rPr>
              <a:t> either:</a:t>
            </a:r>
          </a:p>
          <a:p>
            <a:pPr>
              <a:spcBef>
                <a:spcPct val="0"/>
              </a:spcBef>
              <a:buNone/>
            </a:pPr>
            <a:endParaRPr lang="en-US" altLang="en-US" dirty="0">
              <a:solidFill>
                <a:srgbClr val="000000"/>
              </a:solidFill>
            </a:endParaRPr>
          </a:p>
          <a:p>
            <a:pPr marL="0" indent="0" algn="ctr">
              <a:spcBef>
                <a:spcPct val="0"/>
              </a:spcBef>
              <a:buNone/>
            </a:pPr>
            <a:r>
              <a:rPr lang="en-US" altLang="en-US" dirty="0">
                <a:solidFill>
                  <a:srgbClr val="000000"/>
                </a:solidFill>
              </a:rPr>
              <a:t>An additional SC disability or combined disabilities independently ratable at 60 percent or more</a:t>
            </a:r>
          </a:p>
          <a:p>
            <a:pPr>
              <a:spcBef>
                <a:spcPct val="0"/>
              </a:spcBef>
              <a:buNone/>
            </a:pPr>
            <a:endParaRPr lang="en-US" altLang="en-US" dirty="0">
              <a:solidFill>
                <a:srgbClr val="000000"/>
              </a:solidFill>
            </a:endParaRPr>
          </a:p>
          <a:p>
            <a:pPr algn="ctr">
              <a:spcBef>
                <a:spcPct val="0"/>
              </a:spcBef>
              <a:buNone/>
            </a:pPr>
            <a:r>
              <a:rPr lang="en-US" altLang="en-US" b="1" dirty="0">
                <a:solidFill>
                  <a:srgbClr val="9C1A1E"/>
                </a:solidFill>
              </a:rPr>
              <a:t>or</a:t>
            </a:r>
            <a:r>
              <a:rPr lang="en-US" altLang="en-US" dirty="0">
                <a:solidFill>
                  <a:srgbClr val="9C1A1E"/>
                </a:solidFill>
              </a:rPr>
              <a:t> </a:t>
            </a:r>
            <a:r>
              <a:rPr lang="en-US" altLang="en-US" dirty="0">
                <a:solidFill>
                  <a:srgbClr val="000000"/>
                </a:solidFill>
              </a:rPr>
              <a:t> </a:t>
            </a:r>
          </a:p>
          <a:p>
            <a:pPr>
              <a:spcBef>
                <a:spcPct val="0"/>
              </a:spcBef>
              <a:buNone/>
            </a:pPr>
            <a:endParaRPr lang="en-US" altLang="en-US" dirty="0">
              <a:solidFill>
                <a:srgbClr val="000000"/>
              </a:solidFill>
            </a:endParaRPr>
          </a:p>
          <a:p>
            <a:pPr marL="0" indent="0" algn="ctr">
              <a:spcBef>
                <a:spcPct val="0"/>
              </a:spcBef>
              <a:buNone/>
            </a:pPr>
            <a:r>
              <a:rPr lang="en-US" altLang="en-US" dirty="0">
                <a:solidFill>
                  <a:srgbClr val="000000"/>
                </a:solidFill>
              </a:rPr>
              <a:t>The veteran is permanently housebound as a result of SC disabilities.</a:t>
            </a:r>
          </a:p>
          <a:p>
            <a:pPr>
              <a:spcBef>
                <a:spcPct val="0"/>
              </a:spcBef>
              <a:buNone/>
            </a:pPr>
            <a:endParaRPr lang="en-US" altLang="en-US" dirty="0">
              <a:solidFill>
                <a:srgbClr val="000000"/>
              </a:solidFill>
            </a:endParaRPr>
          </a:p>
          <a:p>
            <a:endParaRPr lang="en-US" dirty="0"/>
          </a:p>
          <a:p>
            <a:pPr marL="0" marR="0" indent="0">
              <a:lnSpc>
                <a:spcPct val="115000"/>
              </a:lnSpc>
              <a:spcBef>
                <a:spcPts val="0"/>
              </a:spcBef>
              <a:spcAft>
                <a:spcPts val="0"/>
              </a:spcAft>
              <a:buNone/>
            </a:pPr>
            <a:endParaRPr lang="en-US" dirty="0"/>
          </a:p>
        </p:txBody>
      </p:sp>
      <p:sp>
        <p:nvSpPr>
          <p:cNvPr id="3" name="Title 2">
            <a:extLst>
              <a:ext uri="{FF2B5EF4-FFF2-40B4-BE49-F238E27FC236}">
                <a16:creationId xmlns:a16="http://schemas.microsoft.com/office/drawing/2014/main" id="{F69EA16B-DC59-0B92-E009-1DBB56E0ADD7}"/>
              </a:ext>
            </a:extLst>
          </p:cNvPr>
          <p:cNvSpPr>
            <a:spLocks noGrp="1"/>
          </p:cNvSpPr>
          <p:nvPr>
            <p:ph type="title"/>
          </p:nvPr>
        </p:nvSpPr>
        <p:spPr/>
        <p:txBody>
          <a:bodyPr/>
          <a:lstStyle/>
          <a:p>
            <a:r>
              <a:rPr lang="en-US" dirty="0"/>
              <a:t>SMC (S): Housebound</a:t>
            </a:r>
          </a:p>
        </p:txBody>
      </p:sp>
    </p:spTree>
    <p:extLst>
      <p:ext uri="{BB962C8B-B14F-4D97-AF65-F5344CB8AC3E}">
        <p14:creationId xmlns:p14="http://schemas.microsoft.com/office/powerpoint/2010/main" val="1694256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1666</TotalTime>
  <Words>3283</Words>
  <Application>Microsoft Office PowerPoint</Application>
  <PresentationFormat>Widescreen</PresentationFormat>
  <Paragraphs>438</Paragraphs>
  <Slides>37</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37</vt:i4>
      </vt:variant>
    </vt:vector>
  </HeadingPairs>
  <TitlesOfParts>
    <vt:vector size="43" baseType="lpstr">
      <vt:lpstr>Arial</vt:lpstr>
      <vt:lpstr>Calibri</vt:lpstr>
      <vt:lpstr>Calibri Light</vt:lpstr>
      <vt:lpstr>Roboto</vt:lpstr>
      <vt:lpstr>Office Theme</vt:lpstr>
      <vt:lpstr>1_Custom Design</vt:lpstr>
      <vt:lpstr>Special Monthly Compensation</vt:lpstr>
      <vt:lpstr>Course Topics</vt:lpstr>
      <vt:lpstr>References</vt:lpstr>
      <vt:lpstr>What is Special Monthly Compensation?</vt:lpstr>
      <vt:lpstr>Selected SMC Raters</vt:lpstr>
      <vt:lpstr>SMC (K)</vt:lpstr>
      <vt:lpstr>SMC (K)</vt:lpstr>
      <vt:lpstr>SMC (K)</vt:lpstr>
      <vt:lpstr>SMC (S): Housebound</vt:lpstr>
      <vt:lpstr>SMC (S): Housebound</vt:lpstr>
      <vt:lpstr>SMC (S): Housebound</vt:lpstr>
      <vt:lpstr>SMC (L) for Aid and Attendance</vt:lpstr>
      <vt:lpstr>SMC for Double Extremity Loss</vt:lpstr>
      <vt:lpstr>SMC for Double Extremity Loss</vt:lpstr>
      <vt:lpstr>SMC for Double Extremity Loss</vt:lpstr>
      <vt:lpstr>SMC for Double Extremity Loss</vt:lpstr>
      <vt:lpstr>SMC (P) Elevations</vt:lpstr>
      <vt:lpstr>SMC (P) Elevations</vt:lpstr>
      <vt:lpstr>SMC (P) Elevations</vt:lpstr>
      <vt:lpstr>SMC (P) Elevations</vt:lpstr>
      <vt:lpstr>SMC (P) Elevations</vt:lpstr>
      <vt:lpstr>SMC (P) Elevations</vt:lpstr>
      <vt:lpstr>SMC (P) Elevations</vt:lpstr>
      <vt:lpstr>SMC (O)</vt:lpstr>
      <vt:lpstr>SMC (O)</vt:lpstr>
      <vt:lpstr>SMC (O)</vt:lpstr>
      <vt:lpstr>SMC (O)</vt:lpstr>
      <vt:lpstr>SMC (R)</vt:lpstr>
      <vt:lpstr>SMC (R)</vt:lpstr>
      <vt:lpstr>SMC (R)</vt:lpstr>
      <vt:lpstr>SMC (R)</vt:lpstr>
      <vt:lpstr>SMC (R)</vt:lpstr>
      <vt:lpstr>SMC (T)</vt:lpstr>
      <vt:lpstr>SMC (T)</vt:lpstr>
      <vt:lpstr>Ancillary Benefits</vt:lpstr>
      <vt:lpstr>Final Thoughts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12</cp:revision>
  <dcterms:created xsi:type="dcterms:W3CDTF">2024-02-20T00:25:13Z</dcterms:created>
  <dcterms:modified xsi:type="dcterms:W3CDTF">2025-08-20T16:50:33Z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